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81" r:id="rId10"/>
    <p:sldId id="282" r:id="rId11"/>
    <p:sldId id="263" r:id="rId12"/>
    <p:sldId id="268" r:id="rId13"/>
    <p:sldId id="264" r:id="rId14"/>
    <p:sldId id="265" r:id="rId15"/>
    <p:sldId id="266" r:id="rId16"/>
    <p:sldId id="267" r:id="rId17"/>
    <p:sldId id="286" r:id="rId18"/>
    <p:sldId id="271" r:id="rId19"/>
    <p:sldId id="287" r:id="rId20"/>
    <p:sldId id="269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1268C-2BB7-4073-9DA4-C24FC89B9A29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546FD9-B701-46C8-8F29-927C0E7831CD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1. Project Overview </a:t>
          </a:r>
          <a:endParaRPr lang="en-US" dirty="0">
            <a:latin typeface="Avenir"/>
          </a:endParaRPr>
        </a:p>
      </dgm:t>
    </dgm:pt>
    <dgm:pt modelId="{6513A0BB-34D5-4BAB-9A03-A79A40AC46AA}" type="parTrans" cxnId="{A131A835-5AEC-4F5A-B6A4-896F76B79E34}">
      <dgm:prSet/>
      <dgm:spPr/>
      <dgm:t>
        <a:bodyPr/>
        <a:lstStyle/>
        <a:p>
          <a:endParaRPr lang="en-US"/>
        </a:p>
      </dgm:t>
    </dgm:pt>
    <dgm:pt modelId="{51636F3B-D1DE-4558-B347-F8CE4FB43153}" type="sibTrans" cxnId="{A131A835-5AEC-4F5A-B6A4-896F76B79E34}">
      <dgm:prSet/>
      <dgm:spPr/>
      <dgm:t>
        <a:bodyPr/>
        <a:lstStyle/>
        <a:p>
          <a:endParaRPr lang="en-US"/>
        </a:p>
      </dgm:t>
    </dgm:pt>
    <dgm:pt modelId="{E418C431-6DC1-4E61-8859-F71E5CF38E59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2. Personas</a:t>
          </a:r>
          <a:endParaRPr lang="en-US" dirty="0">
            <a:latin typeface="Avenir"/>
          </a:endParaRPr>
        </a:p>
      </dgm:t>
    </dgm:pt>
    <dgm:pt modelId="{C26EE91D-4E37-4196-9282-84518A7E5E0E}" type="parTrans" cxnId="{F1E10AAF-6369-4142-A2FB-135D20C7A4FA}">
      <dgm:prSet/>
      <dgm:spPr/>
      <dgm:t>
        <a:bodyPr/>
        <a:lstStyle/>
        <a:p>
          <a:endParaRPr lang="en-US"/>
        </a:p>
      </dgm:t>
    </dgm:pt>
    <dgm:pt modelId="{7FC4FB6D-F971-45FC-8DD9-BAB592DCBBD1}" type="sibTrans" cxnId="{F1E10AAF-6369-4142-A2FB-135D20C7A4FA}">
      <dgm:prSet/>
      <dgm:spPr/>
      <dgm:t>
        <a:bodyPr/>
        <a:lstStyle/>
        <a:p>
          <a:endParaRPr lang="en-US"/>
        </a:p>
      </dgm:t>
    </dgm:pt>
    <dgm:pt modelId="{16BE9982-E745-416A-9A3F-CF4A34339B7C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3. Looking forward this semester</a:t>
          </a:r>
          <a:endParaRPr lang="en-US" dirty="0">
            <a:latin typeface="Avenir"/>
          </a:endParaRPr>
        </a:p>
      </dgm:t>
    </dgm:pt>
    <dgm:pt modelId="{1E38F093-C37B-4CD1-86A3-AE6386A527F3}" type="parTrans" cxnId="{DCF1F40C-9C70-4F4C-BDD2-C77DD518A79F}">
      <dgm:prSet/>
      <dgm:spPr/>
      <dgm:t>
        <a:bodyPr/>
        <a:lstStyle/>
        <a:p>
          <a:endParaRPr lang="en-US"/>
        </a:p>
      </dgm:t>
    </dgm:pt>
    <dgm:pt modelId="{3E2B15B8-79AD-4B3C-B956-94ABAF6026F6}" type="sibTrans" cxnId="{DCF1F40C-9C70-4F4C-BDD2-C77DD518A79F}">
      <dgm:prSet/>
      <dgm:spPr/>
      <dgm:t>
        <a:bodyPr/>
        <a:lstStyle/>
        <a:p>
          <a:endParaRPr lang="en-US"/>
        </a:p>
      </dgm:t>
    </dgm:pt>
    <dgm:pt modelId="{58B2FE27-BBF0-498D-B074-9E9175A21270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4. Sprint 4 vs Sprint 5</a:t>
          </a:r>
          <a:endParaRPr lang="en-US" dirty="0">
            <a:latin typeface="Avenir"/>
          </a:endParaRPr>
        </a:p>
      </dgm:t>
    </dgm:pt>
    <dgm:pt modelId="{C863CB7C-C1B5-4B7E-9ECE-CC713D5E5152}" type="parTrans" cxnId="{0EA70CFD-B8D2-4B2A-8F42-379EFB56C67F}">
      <dgm:prSet/>
      <dgm:spPr/>
      <dgm:t>
        <a:bodyPr/>
        <a:lstStyle/>
        <a:p>
          <a:endParaRPr lang="en-US"/>
        </a:p>
      </dgm:t>
    </dgm:pt>
    <dgm:pt modelId="{2583A465-3D7C-44F9-B0D1-2001C2AEE022}" type="sibTrans" cxnId="{0EA70CFD-B8D2-4B2A-8F42-379EFB56C67F}">
      <dgm:prSet/>
      <dgm:spPr/>
      <dgm:t>
        <a:bodyPr/>
        <a:lstStyle/>
        <a:p>
          <a:endParaRPr lang="en-US"/>
        </a:p>
      </dgm:t>
    </dgm:pt>
    <dgm:pt modelId="{102B317B-7BBD-43D7-8EC3-AD71E627B4EE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5. Sprint 5</a:t>
          </a:r>
          <a:endParaRPr lang="en-US" dirty="0">
            <a:latin typeface="Avenir"/>
          </a:endParaRPr>
        </a:p>
      </dgm:t>
    </dgm:pt>
    <dgm:pt modelId="{675C176E-2807-45BD-BE6B-41A62B1BEF4D}" type="parTrans" cxnId="{979F09BE-D832-4F70-8B03-748309FBD572}">
      <dgm:prSet/>
      <dgm:spPr/>
      <dgm:t>
        <a:bodyPr/>
        <a:lstStyle/>
        <a:p>
          <a:endParaRPr lang="en-US"/>
        </a:p>
      </dgm:t>
    </dgm:pt>
    <dgm:pt modelId="{D89B1654-2581-401E-BC9E-D0C129218AD3}" type="sibTrans" cxnId="{979F09BE-D832-4F70-8B03-748309FBD572}">
      <dgm:prSet/>
      <dgm:spPr/>
      <dgm:t>
        <a:bodyPr/>
        <a:lstStyle/>
        <a:p>
          <a:endParaRPr lang="en-US"/>
        </a:p>
      </dgm:t>
    </dgm:pt>
    <dgm:pt modelId="{879F0B46-5E26-4680-BB6E-BC15007EF374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6. Demo </a:t>
          </a:r>
          <a:endParaRPr lang="en-US" dirty="0">
            <a:latin typeface="Avenir"/>
          </a:endParaRPr>
        </a:p>
      </dgm:t>
    </dgm:pt>
    <dgm:pt modelId="{2DE6F628-21DF-462E-888A-B8DDD52C819E}" type="parTrans" cxnId="{30B72CA0-007D-4C12-A9ED-738237E4A741}">
      <dgm:prSet/>
      <dgm:spPr/>
      <dgm:t>
        <a:bodyPr/>
        <a:lstStyle/>
        <a:p>
          <a:endParaRPr lang="en-US"/>
        </a:p>
      </dgm:t>
    </dgm:pt>
    <dgm:pt modelId="{AF498845-3A89-4E70-823E-1064CB513237}" type="sibTrans" cxnId="{30B72CA0-007D-4C12-A9ED-738237E4A741}">
      <dgm:prSet/>
      <dgm:spPr/>
      <dgm:t>
        <a:bodyPr/>
        <a:lstStyle/>
        <a:p>
          <a:endParaRPr lang="en-US"/>
        </a:p>
      </dgm:t>
    </dgm:pt>
    <dgm:pt modelId="{28EB0C6E-3CCD-4AA2-A6DF-0365AD3FF844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7. Product Backlog</a:t>
          </a:r>
          <a:endParaRPr lang="en-US" dirty="0">
            <a:latin typeface="Avenir"/>
          </a:endParaRPr>
        </a:p>
      </dgm:t>
    </dgm:pt>
    <dgm:pt modelId="{74E6004D-1F41-49DE-B3F3-2DADE1701B45}" type="parTrans" cxnId="{24CBBB7A-51E2-4810-A407-283FF38B9107}">
      <dgm:prSet/>
      <dgm:spPr/>
      <dgm:t>
        <a:bodyPr/>
        <a:lstStyle/>
        <a:p>
          <a:endParaRPr lang="en-US"/>
        </a:p>
      </dgm:t>
    </dgm:pt>
    <dgm:pt modelId="{8C03CAA3-8E75-48A7-9791-316569E7D99C}" type="sibTrans" cxnId="{24CBBB7A-51E2-4810-A407-283FF38B9107}">
      <dgm:prSet/>
      <dgm:spPr/>
      <dgm:t>
        <a:bodyPr/>
        <a:lstStyle/>
        <a:p>
          <a:endParaRPr lang="en-US"/>
        </a:p>
      </dgm:t>
    </dgm:pt>
    <dgm:pt modelId="{627B4470-CD4F-4E1C-B570-AE6738AFACF2}">
      <dgm:prSet/>
      <dgm:spPr/>
      <dgm:t>
        <a:bodyPr/>
        <a:lstStyle/>
        <a:p>
          <a:pPr algn="l"/>
          <a:r>
            <a:rPr lang="en-US" b="1" i="0" dirty="0">
              <a:latin typeface="Avenir"/>
            </a:rPr>
            <a:t>8. Retrospective</a:t>
          </a:r>
          <a:endParaRPr lang="en-US" dirty="0">
            <a:latin typeface="Avenir"/>
          </a:endParaRPr>
        </a:p>
      </dgm:t>
    </dgm:pt>
    <dgm:pt modelId="{596DD864-B5B8-4477-8044-3FEC8B400DD6}" type="parTrans" cxnId="{72ECC046-71F7-40A8-9296-8632A10AD9B8}">
      <dgm:prSet/>
      <dgm:spPr/>
      <dgm:t>
        <a:bodyPr/>
        <a:lstStyle/>
        <a:p>
          <a:endParaRPr lang="en-US"/>
        </a:p>
      </dgm:t>
    </dgm:pt>
    <dgm:pt modelId="{75051AE3-4711-4019-AC3D-39A9C5066AA6}" type="sibTrans" cxnId="{72ECC046-71F7-40A8-9296-8632A10AD9B8}">
      <dgm:prSet/>
      <dgm:spPr/>
      <dgm:t>
        <a:bodyPr/>
        <a:lstStyle/>
        <a:p>
          <a:endParaRPr lang="en-US"/>
        </a:p>
      </dgm:t>
    </dgm:pt>
    <dgm:pt modelId="{925AC1F3-3F74-446A-9878-B61EDA9B3312}" type="pres">
      <dgm:prSet presAssocID="{CD41268C-2BB7-4073-9DA4-C24FC89B9A29}" presName="linearFlow" presStyleCnt="0">
        <dgm:presLayoutVars>
          <dgm:dir/>
          <dgm:resizeHandles val="exact"/>
        </dgm:presLayoutVars>
      </dgm:prSet>
      <dgm:spPr/>
    </dgm:pt>
    <dgm:pt modelId="{75BEC7A6-7016-4544-927A-4BFA314F51C0}" type="pres">
      <dgm:prSet presAssocID="{47546FD9-B701-46C8-8F29-927C0E7831CD}" presName="composite" presStyleCnt="0"/>
      <dgm:spPr/>
    </dgm:pt>
    <dgm:pt modelId="{7D16FABB-38DD-42F1-A419-D4AC9D75F176}" type="pres">
      <dgm:prSet presAssocID="{47546FD9-B701-46C8-8F29-927C0E7831CD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  <dgm:pt modelId="{A4987A91-C6FC-4B90-8447-40160B582735}" type="pres">
      <dgm:prSet presAssocID="{47546FD9-B701-46C8-8F29-927C0E7831CD}" presName="txShp" presStyleLbl="node1" presStyleIdx="0" presStyleCnt="8" custLinFactNeighborX="-235" custLinFactNeighborY="-5209">
        <dgm:presLayoutVars>
          <dgm:bulletEnabled val="1"/>
        </dgm:presLayoutVars>
      </dgm:prSet>
      <dgm:spPr/>
    </dgm:pt>
    <dgm:pt modelId="{CC38645A-8988-4ED8-B7D9-538BF2BAE5A4}" type="pres">
      <dgm:prSet presAssocID="{51636F3B-D1DE-4558-B347-F8CE4FB43153}" presName="spacing" presStyleCnt="0"/>
      <dgm:spPr/>
    </dgm:pt>
    <dgm:pt modelId="{698855D0-C29C-40D0-BD6B-EF8ADF26BAF9}" type="pres">
      <dgm:prSet presAssocID="{E418C431-6DC1-4E61-8859-F71E5CF38E59}" presName="composite" presStyleCnt="0"/>
      <dgm:spPr/>
    </dgm:pt>
    <dgm:pt modelId="{80CB0A24-1D1A-41A1-8F71-686BD11F255B}" type="pres">
      <dgm:prSet presAssocID="{E418C431-6DC1-4E61-8859-F71E5CF38E59}" presName="imgShp" presStyleLbl="fgImgPlac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 with solid fill"/>
        </a:ext>
      </dgm:extLst>
    </dgm:pt>
    <dgm:pt modelId="{4E6B5AE9-3F9C-4458-BDAC-A936D65B712A}" type="pres">
      <dgm:prSet presAssocID="{E418C431-6DC1-4E61-8859-F71E5CF38E59}" presName="txShp" presStyleLbl="node1" presStyleIdx="1" presStyleCnt="8">
        <dgm:presLayoutVars>
          <dgm:bulletEnabled val="1"/>
        </dgm:presLayoutVars>
      </dgm:prSet>
      <dgm:spPr/>
    </dgm:pt>
    <dgm:pt modelId="{21B51247-DD4E-4077-AAA9-195F1A5E6D01}" type="pres">
      <dgm:prSet presAssocID="{7FC4FB6D-F971-45FC-8DD9-BAB592DCBBD1}" presName="spacing" presStyleCnt="0"/>
      <dgm:spPr/>
    </dgm:pt>
    <dgm:pt modelId="{F806329D-F601-47C7-8FDE-C65E5207081F}" type="pres">
      <dgm:prSet presAssocID="{16BE9982-E745-416A-9A3F-CF4A34339B7C}" presName="composite" presStyleCnt="0"/>
      <dgm:spPr/>
    </dgm:pt>
    <dgm:pt modelId="{101BC37A-2B64-4EDB-A37C-31C8A5FBE8A3}" type="pres">
      <dgm:prSet presAssocID="{16BE9982-E745-416A-9A3F-CF4A34339B7C}" presName="imgShp" presStyleLbl="fgImgPlac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 with solid fill"/>
        </a:ext>
      </dgm:extLst>
    </dgm:pt>
    <dgm:pt modelId="{4799682F-074D-4BD4-8DAA-B87C12885E8F}" type="pres">
      <dgm:prSet presAssocID="{16BE9982-E745-416A-9A3F-CF4A34339B7C}" presName="txShp" presStyleLbl="node1" presStyleIdx="2" presStyleCnt="8">
        <dgm:presLayoutVars>
          <dgm:bulletEnabled val="1"/>
        </dgm:presLayoutVars>
      </dgm:prSet>
      <dgm:spPr/>
    </dgm:pt>
    <dgm:pt modelId="{2B71DD2F-FE6C-460C-98E0-A5A620145ECC}" type="pres">
      <dgm:prSet presAssocID="{3E2B15B8-79AD-4B3C-B956-94ABAF6026F6}" presName="spacing" presStyleCnt="0"/>
      <dgm:spPr/>
    </dgm:pt>
    <dgm:pt modelId="{BD2CE4C5-09B0-4011-B433-252DEEC19904}" type="pres">
      <dgm:prSet presAssocID="{58B2FE27-BBF0-498D-B074-9E9175A21270}" presName="composite" presStyleCnt="0"/>
      <dgm:spPr/>
    </dgm:pt>
    <dgm:pt modelId="{0A9206B9-4F06-4005-BAAE-F764C0E41FC0}" type="pres">
      <dgm:prSet presAssocID="{58B2FE27-BBF0-498D-B074-9E9175A21270}" presName="imgShp" presStyleLbl="fgImgPlac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0D169507-B8CE-4642-8F5D-70E37FDACA16}" type="pres">
      <dgm:prSet presAssocID="{58B2FE27-BBF0-498D-B074-9E9175A21270}" presName="txShp" presStyleLbl="node1" presStyleIdx="3" presStyleCnt="8">
        <dgm:presLayoutVars>
          <dgm:bulletEnabled val="1"/>
        </dgm:presLayoutVars>
      </dgm:prSet>
      <dgm:spPr/>
    </dgm:pt>
    <dgm:pt modelId="{9ABD2792-BDF4-456E-9B98-F05718364951}" type="pres">
      <dgm:prSet presAssocID="{2583A465-3D7C-44F9-B0D1-2001C2AEE022}" presName="spacing" presStyleCnt="0"/>
      <dgm:spPr/>
    </dgm:pt>
    <dgm:pt modelId="{B1033237-6CFF-447A-B043-324184DA8CB0}" type="pres">
      <dgm:prSet presAssocID="{102B317B-7BBD-43D7-8EC3-AD71E627B4EE}" presName="composite" presStyleCnt="0"/>
      <dgm:spPr/>
    </dgm:pt>
    <dgm:pt modelId="{EC07B40A-9DDF-48A2-83EB-59ECE3B96CC8}" type="pres">
      <dgm:prSet presAssocID="{102B317B-7BBD-43D7-8EC3-AD71E627B4EE}" presName="imgShp" presStyleLbl="fgImgPlac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937F9EE7-55F8-4121-AA3E-37A1BC338DCF}" type="pres">
      <dgm:prSet presAssocID="{102B317B-7BBD-43D7-8EC3-AD71E627B4EE}" presName="txShp" presStyleLbl="node1" presStyleIdx="4" presStyleCnt="8">
        <dgm:presLayoutVars>
          <dgm:bulletEnabled val="1"/>
        </dgm:presLayoutVars>
      </dgm:prSet>
      <dgm:spPr/>
    </dgm:pt>
    <dgm:pt modelId="{55BEB37F-9DE6-4DC7-91B1-AD4F2CD401C3}" type="pres">
      <dgm:prSet presAssocID="{D89B1654-2581-401E-BC9E-D0C129218AD3}" presName="spacing" presStyleCnt="0"/>
      <dgm:spPr/>
    </dgm:pt>
    <dgm:pt modelId="{3048EA06-D6B5-43C7-A370-F2D5EA70D8E1}" type="pres">
      <dgm:prSet presAssocID="{879F0B46-5E26-4680-BB6E-BC15007EF374}" presName="composite" presStyleCnt="0"/>
      <dgm:spPr/>
    </dgm:pt>
    <dgm:pt modelId="{E3C7478B-7C80-4A62-A258-3746B58AF1CC}" type="pres">
      <dgm:prSet presAssocID="{879F0B46-5E26-4680-BB6E-BC15007EF374}" presName="imgShp" presStyleLbl="fgImgPlac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E82D5F41-217F-42C5-8512-32AE7D4D752E}" type="pres">
      <dgm:prSet presAssocID="{879F0B46-5E26-4680-BB6E-BC15007EF374}" presName="txShp" presStyleLbl="node1" presStyleIdx="5" presStyleCnt="8">
        <dgm:presLayoutVars>
          <dgm:bulletEnabled val="1"/>
        </dgm:presLayoutVars>
      </dgm:prSet>
      <dgm:spPr/>
    </dgm:pt>
    <dgm:pt modelId="{04A2A5A4-A558-4134-B728-931A4E7F2C52}" type="pres">
      <dgm:prSet presAssocID="{AF498845-3A89-4E70-823E-1064CB513237}" presName="spacing" presStyleCnt="0"/>
      <dgm:spPr/>
    </dgm:pt>
    <dgm:pt modelId="{CFE11374-C7E9-4D8D-BDDA-B1FF092C99AC}" type="pres">
      <dgm:prSet presAssocID="{28EB0C6E-3CCD-4AA2-A6DF-0365AD3FF844}" presName="composite" presStyleCnt="0"/>
      <dgm:spPr/>
    </dgm:pt>
    <dgm:pt modelId="{F898760B-C463-4805-BD9E-3321EB97CBCB}" type="pres">
      <dgm:prSet presAssocID="{28EB0C6E-3CCD-4AA2-A6DF-0365AD3FF844}" presName="imgShp" presStyleLbl="fgImgPlac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 with solid fill"/>
        </a:ext>
      </dgm:extLst>
    </dgm:pt>
    <dgm:pt modelId="{ECBC9161-1BFA-4601-BF14-350F3EDF902F}" type="pres">
      <dgm:prSet presAssocID="{28EB0C6E-3CCD-4AA2-A6DF-0365AD3FF844}" presName="txShp" presStyleLbl="node1" presStyleIdx="6" presStyleCnt="8">
        <dgm:presLayoutVars>
          <dgm:bulletEnabled val="1"/>
        </dgm:presLayoutVars>
      </dgm:prSet>
      <dgm:spPr/>
    </dgm:pt>
    <dgm:pt modelId="{3B305B0C-F8B9-46AE-89F4-E1C77CA0363E}" type="pres">
      <dgm:prSet presAssocID="{8C03CAA3-8E75-48A7-9791-316569E7D99C}" presName="spacing" presStyleCnt="0"/>
      <dgm:spPr/>
    </dgm:pt>
    <dgm:pt modelId="{EF7A4C25-FE68-4258-9044-B439F9772C5F}" type="pres">
      <dgm:prSet presAssocID="{627B4470-CD4F-4E1C-B570-AE6738AFACF2}" presName="composite" presStyleCnt="0"/>
      <dgm:spPr/>
    </dgm:pt>
    <dgm:pt modelId="{6CA98579-97B2-4207-B0A3-A01CF22B6B40}" type="pres">
      <dgm:prSet presAssocID="{627B4470-CD4F-4E1C-B570-AE6738AFACF2}" presName="imgShp" presStyleLbl="fgImgPlac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 with solid fill"/>
        </a:ext>
      </dgm:extLst>
    </dgm:pt>
    <dgm:pt modelId="{C6824491-23F1-4DBC-A63D-5B949211DC9E}" type="pres">
      <dgm:prSet presAssocID="{627B4470-CD4F-4E1C-B570-AE6738AFACF2}" presName="txShp" presStyleLbl="node1" presStyleIdx="7" presStyleCnt="8">
        <dgm:presLayoutVars>
          <dgm:bulletEnabled val="1"/>
        </dgm:presLayoutVars>
      </dgm:prSet>
      <dgm:spPr/>
    </dgm:pt>
  </dgm:ptLst>
  <dgm:cxnLst>
    <dgm:cxn modelId="{75212A02-F3BE-437D-807E-596584573BBF}" type="presOf" srcId="{58B2FE27-BBF0-498D-B074-9E9175A21270}" destId="{0D169507-B8CE-4642-8F5D-70E37FDACA16}" srcOrd="0" destOrd="0" presId="urn:microsoft.com/office/officeart/2005/8/layout/vList3"/>
    <dgm:cxn modelId="{BD6D2C0B-7098-4539-BD0D-867AC99341EC}" type="presOf" srcId="{CD41268C-2BB7-4073-9DA4-C24FC89B9A29}" destId="{925AC1F3-3F74-446A-9878-B61EDA9B3312}" srcOrd="0" destOrd="0" presId="urn:microsoft.com/office/officeart/2005/8/layout/vList3"/>
    <dgm:cxn modelId="{DCF1F40C-9C70-4F4C-BDD2-C77DD518A79F}" srcId="{CD41268C-2BB7-4073-9DA4-C24FC89B9A29}" destId="{16BE9982-E745-416A-9A3F-CF4A34339B7C}" srcOrd="2" destOrd="0" parTransId="{1E38F093-C37B-4CD1-86A3-AE6386A527F3}" sibTransId="{3E2B15B8-79AD-4B3C-B956-94ABAF6026F6}"/>
    <dgm:cxn modelId="{78B8721E-A9D8-4A58-B704-B7A7C1883490}" type="presOf" srcId="{28EB0C6E-3CCD-4AA2-A6DF-0365AD3FF844}" destId="{ECBC9161-1BFA-4601-BF14-350F3EDF902F}" srcOrd="0" destOrd="0" presId="urn:microsoft.com/office/officeart/2005/8/layout/vList3"/>
    <dgm:cxn modelId="{83DC1F2B-F31D-426B-A563-3B207818BF22}" type="presOf" srcId="{16BE9982-E745-416A-9A3F-CF4A34339B7C}" destId="{4799682F-074D-4BD4-8DAA-B87C12885E8F}" srcOrd="0" destOrd="0" presId="urn:microsoft.com/office/officeart/2005/8/layout/vList3"/>
    <dgm:cxn modelId="{0344A232-B727-4359-B86B-20FBB3F71826}" type="presOf" srcId="{627B4470-CD4F-4E1C-B570-AE6738AFACF2}" destId="{C6824491-23F1-4DBC-A63D-5B949211DC9E}" srcOrd="0" destOrd="0" presId="urn:microsoft.com/office/officeart/2005/8/layout/vList3"/>
    <dgm:cxn modelId="{A131A835-5AEC-4F5A-B6A4-896F76B79E34}" srcId="{CD41268C-2BB7-4073-9DA4-C24FC89B9A29}" destId="{47546FD9-B701-46C8-8F29-927C0E7831CD}" srcOrd="0" destOrd="0" parTransId="{6513A0BB-34D5-4BAB-9A03-A79A40AC46AA}" sibTransId="{51636F3B-D1DE-4558-B347-F8CE4FB43153}"/>
    <dgm:cxn modelId="{736A775C-1566-4D3A-B8C8-69285D079122}" type="presOf" srcId="{47546FD9-B701-46C8-8F29-927C0E7831CD}" destId="{A4987A91-C6FC-4B90-8447-40160B582735}" srcOrd="0" destOrd="0" presId="urn:microsoft.com/office/officeart/2005/8/layout/vList3"/>
    <dgm:cxn modelId="{D5ABD35F-817F-43B5-B7D9-F9972870B7F7}" type="presOf" srcId="{E418C431-6DC1-4E61-8859-F71E5CF38E59}" destId="{4E6B5AE9-3F9C-4458-BDAC-A936D65B712A}" srcOrd="0" destOrd="0" presId="urn:microsoft.com/office/officeart/2005/8/layout/vList3"/>
    <dgm:cxn modelId="{09C3EE65-8E94-40EF-AF95-6BE13D2BE66B}" type="presOf" srcId="{879F0B46-5E26-4680-BB6E-BC15007EF374}" destId="{E82D5F41-217F-42C5-8512-32AE7D4D752E}" srcOrd="0" destOrd="0" presId="urn:microsoft.com/office/officeart/2005/8/layout/vList3"/>
    <dgm:cxn modelId="{72ECC046-71F7-40A8-9296-8632A10AD9B8}" srcId="{CD41268C-2BB7-4073-9DA4-C24FC89B9A29}" destId="{627B4470-CD4F-4E1C-B570-AE6738AFACF2}" srcOrd="7" destOrd="0" parTransId="{596DD864-B5B8-4477-8044-3FEC8B400DD6}" sibTransId="{75051AE3-4711-4019-AC3D-39A9C5066AA6}"/>
    <dgm:cxn modelId="{24CBBB7A-51E2-4810-A407-283FF38B9107}" srcId="{CD41268C-2BB7-4073-9DA4-C24FC89B9A29}" destId="{28EB0C6E-3CCD-4AA2-A6DF-0365AD3FF844}" srcOrd="6" destOrd="0" parTransId="{74E6004D-1F41-49DE-B3F3-2DADE1701B45}" sibTransId="{8C03CAA3-8E75-48A7-9791-316569E7D99C}"/>
    <dgm:cxn modelId="{30B72CA0-007D-4C12-A9ED-738237E4A741}" srcId="{CD41268C-2BB7-4073-9DA4-C24FC89B9A29}" destId="{879F0B46-5E26-4680-BB6E-BC15007EF374}" srcOrd="5" destOrd="0" parTransId="{2DE6F628-21DF-462E-888A-B8DDD52C819E}" sibTransId="{AF498845-3A89-4E70-823E-1064CB513237}"/>
    <dgm:cxn modelId="{F1E10AAF-6369-4142-A2FB-135D20C7A4FA}" srcId="{CD41268C-2BB7-4073-9DA4-C24FC89B9A29}" destId="{E418C431-6DC1-4E61-8859-F71E5CF38E59}" srcOrd="1" destOrd="0" parTransId="{C26EE91D-4E37-4196-9282-84518A7E5E0E}" sibTransId="{7FC4FB6D-F971-45FC-8DD9-BAB592DCBBD1}"/>
    <dgm:cxn modelId="{979F09BE-D832-4F70-8B03-748309FBD572}" srcId="{CD41268C-2BB7-4073-9DA4-C24FC89B9A29}" destId="{102B317B-7BBD-43D7-8EC3-AD71E627B4EE}" srcOrd="4" destOrd="0" parTransId="{675C176E-2807-45BD-BE6B-41A62B1BEF4D}" sibTransId="{D89B1654-2581-401E-BC9E-D0C129218AD3}"/>
    <dgm:cxn modelId="{38B35FC9-0C7C-4C30-A748-4D4885FF1468}" type="presOf" srcId="{102B317B-7BBD-43D7-8EC3-AD71E627B4EE}" destId="{937F9EE7-55F8-4121-AA3E-37A1BC338DCF}" srcOrd="0" destOrd="0" presId="urn:microsoft.com/office/officeart/2005/8/layout/vList3"/>
    <dgm:cxn modelId="{0EA70CFD-B8D2-4B2A-8F42-379EFB56C67F}" srcId="{CD41268C-2BB7-4073-9DA4-C24FC89B9A29}" destId="{58B2FE27-BBF0-498D-B074-9E9175A21270}" srcOrd="3" destOrd="0" parTransId="{C863CB7C-C1B5-4B7E-9ECE-CC713D5E5152}" sibTransId="{2583A465-3D7C-44F9-B0D1-2001C2AEE022}"/>
    <dgm:cxn modelId="{06EF72FA-06C9-42CB-AEE3-36C0A529FA58}" type="presParOf" srcId="{925AC1F3-3F74-446A-9878-B61EDA9B3312}" destId="{75BEC7A6-7016-4544-927A-4BFA314F51C0}" srcOrd="0" destOrd="0" presId="urn:microsoft.com/office/officeart/2005/8/layout/vList3"/>
    <dgm:cxn modelId="{5B9BA115-4742-418A-983C-A57F2F0D4280}" type="presParOf" srcId="{75BEC7A6-7016-4544-927A-4BFA314F51C0}" destId="{7D16FABB-38DD-42F1-A419-D4AC9D75F176}" srcOrd="0" destOrd="0" presId="urn:microsoft.com/office/officeart/2005/8/layout/vList3"/>
    <dgm:cxn modelId="{AA71D7F8-CEF9-468D-AE39-94C8005735FD}" type="presParOf" srcId="{75BEC7A6-7016-4544-927A-4BFA314F51C0}" destId="{A4987A91-C6FC-4B90-8447-40160B582735}" srcOrd="1" destOrd="0" presId="urn:microsoft.com/office/officeart/2005/8/layout/vList3"/>
    <dgm:cxn modelId="{3C3FED0A-37E1-462B-921C-2E8C9FEFC1F6}" type="presParOf" srcId="{925AC1F3-3F74-446A-9878-B61EDA9B3312}" destId="{CC38645A-8988-4ED8-B7D9-538BF2BAE5A4}" srcOrd="1" destOrd="0" presId="urn:microsoft.com/office/officeart/2005/8/layout/vList3"/>
    <dgm:cxn modelId="{4E2476FD-47B6-48AF-9E9C-8AB98266309D}" type="presParOf" srcId="{925AC1F3-3F74-446A-9878-B61EDA9B3312}" destId="{698855D0-C29C-40D0-BD6B-EF8ADF26BAF9}" srcOrd="2" destOrd="0" presId="urn:microsoft.com/office/officeart/2005/8/layout/vList3"/>
    <dgm:cxn modelId="{504EA48B-E2E5-4411-BDF7-C866B47CD17C}" type="presParOf" srcId="{698855D0-C29C-40D0-BD6B-EF8ADF26BAF9}" destId="{80CB0A24-1D1A-41A1-8F71-686BD11F255B}" srcOrd="0" destOrd="0" presId="urn:microsoft.com/office/officeart/2005/8/layout/vList3"/>
    <dgm:cxn modelId="{B5025572-EBF0-420F-BE8B-329D24202A72}" type="presParOf" srcId="{698855D0-C29C-40D0-BD6B-EF8ADF26BAF9}" destId="{4E6B5AE9-3F9C-4458-BDAC-A936D65B712A}" srcOrd="1" destOrd="0" presId="urn:microsoft.com/office/officeart/2005/8/layout/vList3"/>
    <dgm:cxn modelId="{A058F755-B110-4A8D-A5A1-AAEB91CC6172}" type="presParOf" srcId="{925AC1F3-3F74-446A-9878-B61EDA9B3312}" destId="{21B51247-DD4E-4077-AAA9-195F1A5E6D01}" srcOrd="3" destOrd="0" presId="urn:microsoft.com/office/officeart/2005/8/layout/vList3"/>
    <dgm:cxn modelId="{1C688B8D-5EFA-422A-86F9-1E09F659ECA4}" type="presParOf" srcId="{925AC1F3-3F74-446A-9878-B61EDA9B3312}" destId="{F806329D-F601-47C7-8FDE-C65E5207081F}" srcOrd="4" destOrd="0" presId="urn:microsoft.com/office/officeart/2005/8/layout/vList3"/>
    <dgm:cxn modelId="{5EE231B3-E2C4-4DC9-B784-DEA98774C2FA}" type="presParOf" srcId="{F806329D-F601-47C7-8FDE-C65E5207081F}" destId="{101BC37A-2B64-4EDB-A37C-31C8A5FBE8A3}" srcOrd="0" destOrd="0" presId="urn:microsoft.com/office/officeart/2005/8/layout/vList3"/>
    <dgm:cxn modelId="{65CF8A42-4418-408E-93AA-B92EF6DB09DE}" type="presParOf" srcId="{F806329D-F601-47C7-8FDE-C65E5207081F}" destId="{4799682F-074D-4BD4-8DAA-B87C12885E8F}" srcOrd="1" destOrd="0" presId="urn:microsoft.com/office/officeart/2005/8/layout/vList3"/>
    <dgm:cxn modelId="{B4E940CF-5888-4945-B51C-52884E096A5C}" type="presParOf" srcId="{925AC1F3-3F74-446A-9878-B61EDA9B3312}" destId="{2B71DD2F-FE6C-460C-98E0-A5A620145ECC}" srcOrd="5" destOrd="0" presId="urn:microsoft.com/office/officeart/2005/8/layout/vList3"/>
    <dgm:cxn modelId="{5DA5863C-EEDF-4A30-89E0-F319BC4A98B7}" type="presParOf" srcId="{925AC1F3-3F74-446A-9878-B61EDA9B3312}" destId="{BD2CE4C5-09B0-4011-B433-252DEEC19904}" srcOrd="6" destOrd="0" presId="urn:microsoft.com/office/officeart/2005/8/layout/vList3"/>
    <dgm:cxn modelId="{42C9CE92-A772-4D09-A9FF-50498424ACCC}" type="presParOf" srcId="{BD2CE4C5-09B0-4011-B433-252DEEC19904}" destId="{0A9206B9-4F06-4005-BAAE-F764C0E41FC0}" srcOrd="0" destOrd="0" presId="urn:microsoft.com/office/officeart/2005/8/layout/vList3"/>
    <dgm:cxn modelId="{55722432-DB31-4706-916E-5539E82D81FF}" type="presParOf" srcId="{BD2CE4C5-09B0-4011-B433-252DEEC19904}" destId="{0D169507-B8CE-4642-8F5D-70E37FDACA16}" srcOrd="1" destOrd="0" presId="urn:microsoft.com/office/officeart/2005/8/layout/vList3"/>
    <dgm:cxn modelId="{9DB95D46-BBBC-4B66-A5DA-5629AAF21394}" type="presParOf" srcId="{925AC1F3-3F74-446A-9878-B61EDA9B3312}" destId="{9ABD2792-BDF4-456E-9B98-F05718364951}" srcOrd="7" destOrd="0" presId="urn:microsoft.com/office/officeart/2005/8/layout/vList3"/>
    <dgm:cxn modelId="{C93525C2-60A6-4364-95E9-197BC7CAE110}" type="presParOf" srcId="{925AC1F3-3F74-446A-9878-B61EDA9B3312}" destId="{B1033237-6CFF-447A-B043-324184DA8CB0}" srcOrd="8" destOrd="0" presId="urn:microsoft.com/office/officeart/2005/8/layout/vList3"/>
    <dgm:cxn modelId="{C80B616E-C43F-475A-9650-A67914A962CC}" type="presParOf" srcId="{B1033237-6CFF-447A-B043-324184DA8CB0}" destId="{EC07B40A-9DDF-48A2-83EB-59ECE3B96CC8}" srcOrd="0" destOrd="0" presId="urn:microsoft.com/office/officeart/2005/8/layout/vList3"/>
    <dgm:cxn modelId="{EF088AE4-9786-45D4-ACA7-997734326ADA}" type="presParOf" srcId="{B1033237-6CFF-447A-B043-324184DA8CB0}" destId="{937F9EE7-55F8-4121-AA3E-37A1BC338DCF}" srcOrd="1" destOrd="0" presId="urn:microsoft.com/office/officeart/2005/8/layout/vList3"/>
    <dgm:cxn modelId="{0878A1D2-3ECA-4F33-A31E-11A579FB3869}" type="presParOf" srcId="{925AC1F3-3F74-446A-9878-B61EDA9B3312}" destId="{55BEB37F-9DE6-4DC7-91B1-AD4F2CD401C3}" srcOrd="9" destOrd="0" presId="urn:microsoft.com/office/officeart/2005/8/layout/vList3"/>
    <dgm:cxn modelId="{3A15419F-7066-4498-8C7F-D50EDC82ABD7}" type="presParOf" srcId="{925AC1F3-3F74-446A-9878-B61EDA9B3312}" destId="{3048EA06-D6B5-43C7-A370-F2D5EA70D8E1}" srcOrd="10" destOrd="0" presId="urn:microsoft.com/office/officeart/2005/8/layout/vList3"/>
    <dgm:cxn modelId="{EF3C5EB4-BBEB-4AF8-9F04-AB39AFF91820}" type="presParOf" srcId="{3048EA06-D6B5-43C7-A370-F2D5EA70D8E1}" destId="{E3C7478B-7C80-4A62-A258-3746B58AF1CC}" srcOrd="0" destOrd="0" presId="urn:microsoft.com/office/officeart/2005/8/layout/vList3"/>
    <dgm:cxn modelId="{A3BBEA36-00CF-4183-90B9-67F24AD968A4}" type="presParOf" srcId="{3048EA06-D6B5-43C7-A370-F2D5EA70D8E1}" destId="{E82D5F41-217F-42C5-8512-32AE7D4D752E}" srcOrd="1" destOrd="0" presId="urn:microsoft.com/office/officeart/2005/8/layout/vList3"/>
    <dgm:cxn modelId="{5D1BAB15-E395-488B-B5C3-4E1C479C02FD}" type="presParOf" srcId="{925AC1F3-3F74-446A-9878-B61EDA9B3312}" destId="{04A2A5A4-A558-4134-B728-931A4E7F2C52}" srcOrd="11" destOrd="0" presId="urn:microsoft.com/office/officeart/2005/8/layout/vList3"/>
    <dgm:cxn modelId="{97838F94-7E50-4E0D-9FB0-9A5FE0C47A94}" type="presParOf" srcId="{925AC1F3-3F74-446A-9878-B61EDA9B3312}" destId="{CFE11374-C7E9-4D8D-BDDA-B1FF092C99AC}" srcOrd="12" destOrd="0" presId="urn:microsoft.com/office/officeart/2005/8/layout/vList3"/>
    <dgm:cxn modelId="{7241CC10-5CB3-46A9-8361-9D174079E486}" type="presParOf" srcId="{CFE11374-C7E9-4D8D-BDDA-B1FF092C99AC}" destId="{F898760B-C463-4805-BD9E-3321EB97CBCB}" srcOrd="0" destOrd="0" presId="urn:microsoft.com/office/officeart/2005/8/layout/vList3"/>
    <dgm:cxn modelId="{A00BC31C-0CD6-4FE9-BFB2-9F810F68AA89}" type="presParOf" srcId="{CFE11374-C7E9-4D8D-BDDA-B1FF092C99AC}" destId="{ECBC9161-1BFA-4601-BF14-350F3EDF902F}" srcOrd="1" destOrd="0" presId="urn:microsoft.com/office/officeart/2005/8/layout/vList3"/>
    <dgm:cxn modelId="{48102567-A03D-4DC4-9A6A-79BB94A9BE59}" type="presParOf" srcId="{925AC1F3-3F74-446A-9878-B61EDA9B3312}" destId="{3B305B0C-F8B9-46AE-89F4-E1C77CA0363E}" srcOrd="13" destOrd="0" presId="urn:microsoft.com/office/officeart/2005/8/layout/vList3"/>
    <dgm:cxn modelId="{EEDD4971-D1C0-4CA3-9E4E-79659EEECCD6}" type="presParOf" srcId="{925AC1F3-3F74-446A-9878-B61EDA9B3312}" destId="{EF7A4C25-FE68-4258-9044-B439F9772C5F}" srcOrd="14" destOrd="0" presId="urn:microsoft.com/office/officeart/2005/8/layout/vList3"/>
    <dgm:cxn modelId="{397384E0-3FAE-434F-8578-F6B3E5450253}" type="presParOf" srcId="{EF7A4C25-FE68-4258-9044-B439F9772C5F}" destId="{6CA98579-97B2-4207-B0A3-A01CF22B6B40}" srcOrd="0" destOrd="0" presId="urn:microsoft.com/office/officeart/2005/8/layout/vList3"/>
    <dgm:cxn modelId="{4F6DC474-00EB-4918-89EC-8A2BA789D566}" type="presParOf" srcId="{EF7A4C25-FE68-4258-9044-B439F9772C5F}" destId="{C6824491-23F1-4DBC-A63D-5B949211DC9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DD5D4-0F5D-40E4-9878-6E99BDA616BB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C2A5EE-FF7E-4E4E-B53D-F3EA1787ACE9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What went well </a:t>
          </a:r>
        </a:p>
      </dgm:t>
    </dgm:pt>
    <dgm:pt modelId="{0207D9FF-C534-42CD-88E4-46FB82EDBD50}" type="parTrans" cxnId="{C3C94781-FAD8-4C55-938E-971954BABDE7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531A99B3-7903-453F-B121-4A6EBF0C1C53}" type="sibTrans" cxnId="{C3C94781-FAD8-4C55-938E-971954BABDE7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EB750A4A-79DA-4825-B252-34086649775D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Team collaborative effort to make major changes to presentation</a:t>
          </a:r>
        </a:p>
      </dgm:t>
    </dgm:pt>
    <dgm:pt modelId="{99C2BCC3-6648-4519-B07B-AACC65CFD549}" type="parTrans" cxnId="{53C60E57-4F9A-4308-8A9E-A2FF94643AD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62B4EC1D-8746-41B7-AA3D-4EBC0460BEF8}" type="sibTrans" cxnId="{53C60E57-4F9A-4308-8A9E-A2FF94643AD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6163C35B-5A9E-4FA5-8342-C3BBB2889CB6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Group meetings multiple times a week to make sure roadblocks are identified and addressed in a timely fashion</a:t>
          </a:r>
        </a:p>
      </dgm:t>
    </dgm:pt>
    <dgm:pt modelId="{7411AC86-6C88-4F06-B7BC-7F1212909389}" type="parTrans" cxnId="{39D04D7F-A7A3-4953-97CE-A79E1055C88E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7B5CC233-6B9E-4B1A-8FED-258288CA75CB}" type="sibTrans" cxnId="{39D04D7F-A7A3-4953-97CE-A79E1055C88E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02BEB7C1-E8B4-405E-B873-058F382A8B76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What needs improvement</a:t>
          </a:r>
        </a:p>
      </dgm:t>
    </dgm:pt>
    <dgm:pt modelId="{E51175B3-B526-4969-A954-91209CE66719}" type="parTrans" cxnId="{F58E39BF-61E6-4613-8FA9-9E72369A8B5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A67CFA5B-AF8E-49A5-BBFE-E9911AF64042}" type="sibTrans" cxnId="{F58E39BF-61E6-4613-8FA9-9E72369A8B5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88928FEF-FCD5-48CF-8618-43501BFEEF9C}">
      <dgm:prSet phldrT="[Text]" custT="1"/>
      <dgm:spPr/>
      <dgm:t>
        <a:bodyPr/>
        <a:lstStyle/>
        <a:p>
          <a:r>
            <a:rPr lang="en-US" sz="1800" dirty="0">
              <a:latin typeface="Avenir"/>
            </a:rPr>
            <a:t>Timelines for executing stories in scope for current sprints need to be enforced to avoid mid sprint changes</a:t>
          </a:r>
        </a:p>
      </dgm:t>
    </dgm:pt>
    <dgm:pt modelId="{0C7DBA04-E65F-45CA-A8A3-C7C3B106CBC8}" type="parTrans" cxnId="{8E871F06-A28A-4E23-B296-36822EC29B1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B04A8959-6CD6-4EFE-8628-23376052A94A}" type="sibTrans" cxnId="{8E871F06-A28A-4E23-B296-36822EC29B1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7BFE6191-CE78-41A0-B40D-5C47FEE9C0DA}">
      <dgm:prSet phldrT="[Text]" custT="1"/>
      <dgm:spPr/>
      <dgm:t>
        <a:bodyPr/>
        <a:lstStyle/>
        <a:p>
          <a:r>
            <a:rPr lang="en-US" sz="1800" dirty="0">
              <a:latin typeface="Avenir"/>
            </a:rPr>
            <a:t>Improving our product roadmap by priority and dates</a:t>
          </a:r>
        </a:p>
      </dgm:t>
    </dgm:pt>
    <dgm:pt modelId="{D04BF23F-5DEC-4049-B411-DEDAC85B144A}" type="parTrans" cxnId="{010EC946-C20B-4C83-B962-5963056CDE94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D02887FC-7D7F-4ACC-B548-F41611649547}" type="sibTrans" cxnId="{010EC946-C20B-4C83-B962-5963056CDE94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1AB8BBF7-2381-4280-A8D7-DBFD68FB5BC3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Next Step </a:t>
          </a:r>
        </a:p>
      </dgm:t>
    </dgm:pt>
    <dgm:pt modelId="{94E69C12-AE6D-4D5D-A527-9DBF5849691A}" type="parTrans" cxnId="{9D27189E-FFC7-483A-8472-17F8CE0A51E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B9E7F879-8870-479B-9ABF-E1702F76E3D6}" type="sibTrans" cxnId="{9D27189E-FFC7-483A-8472-17F8CE0A51E1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1DEFD1AD-4F23-43C1-82BC-941A26490A24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Need to read documentation for AWS deployment </a:t>
          </a:r>
        </a:p>
      </dgm:t>
    </dgm:pt>
    <dgm:pt modelId="{9B126F9D-8367-4F5E-A523-11E72E69AAA8}" type="parTrans" cxnId="{E4BC7D82-5AB7-4163-9C48-18441000CA2E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01AEF038-E116-42E1-9C75-DADF98E3E324}" type="sibTrans" cxnId="{E4BC7D82-5AB7-4163-9C48-18441000CA2E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66BAF601-105B-4C93-BC28-DFE902384BBB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Need to consider workflow and design for login and password interface</a:t>
          </a:r>
        </a:p>
      </dgm:t>
    </dgm:pt>
    <dgm:pt modelId="{BDEC83B8-3278-40C2-A90B-2DB3D653A725}" type="parTrans" cxnId="{6210ED5E-41D4-4857-9718-5A438078C724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4F69FEC7-534C-4D8A-B105-25309E3D15B1}" type="sibTrans" cxnId="{6210ED5E-41D4-4857-9718-5A438078C724}">
      <dgm:prSet/>
      <dgm:spPr/>
      <dgm:t>
        <a:bodyPr/>
        <a:lstStyle/>
        <a:p>
          <a:endParaRPr lang="en-US" sz="2000">
            <a:latin typeface="Avenir"/>
          </a:endParaRPr>
        </a:p>
      </dgm:t>
    </dgm:pt>
    <dgm:pt modelId="{2CD0E6E2-01D3-45F0-A430-9E78F372688A}" type="pres">
      <dgm:prSet presAssocID="{A6ADD5D4-0F5D-40E4-9878-6E99BDA616BB}" presName="Name0" presStyleCnt="0">
        <dgm:presLayoutVars>
          <dgm:dir/>
          <dgm:animLvl val="lvl"/>
          <dgm:resizeHandles val="exact"/>
        </dgm:presLayoutVars>
      </dgm:prSet>
      <dgm:spPr/>
    </dgm:pt>
    <dgm:pt modelId="{F6548A31-EF50-4EEF-8793-3EC33D5C1EF1}" type="pres">
      <dgm:prSet presAssocID="{29C2A5EE-FF7E-4E4E-B53D-F3EA1787ACE9}" presName="linNode" presStyleCnt="0"/>
      <dgm:spPr/>
    </dgm:pt>
    <dgm:pt modelId="{25B4F211-3176-4E24-8586-F9FF40497F59}" type="pres">
      <dgm:prSet presAssocID="{29C2A5EE-FF7E-4E4E-B53D-F3EA1787ACE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2989F55-0231-46BB-809F-840598A1CC6B}" type="pres">
      <dgm:prSet presAssocID="{29C2A5EE-FF7E-4E4E-B53D-F3EA1787ACE9}" presName="descendantText" presStyleLbl="alignAccFollowNode1" presStyleIdx="0" presStyleCnt="3">
        <dgm:presLayoutVars>
          <dgm:bulletEnabled val="1"/>
        </dgm:presLayoutVars>
      </dgm:prSet>
      <dgm:spPr/>
    </dgm:pt>
    <dgm:pt modelId="{3FA39499-5E4A-4BC9-8319-F707988184F4}" type="pres">
      <dgm:prSet presAssocID="{531A99B3-7903-453F-B121-4A6EBF0C1C53}" presName="sp" presStyleCnt="0"/>
      <dgm:spPr/>
    </dgm:pt>
    <dgm:pt modelId="{E773B64F-73F3-42D4-9242-48E62D17CE73}" type="pres">
      <dgm:prSet presAssocID="{02BEB7C1-E8B4-405E-B873-058F382A8B76}" presName="linNode" presStyleCnt="0"/>
      <dgm:spPr/>
    </dgm:pt>
    <dgm:pt modelId="{362BB2EF-67E2-420C-91C1-AC5480525BF4}" type="pres">
      <dgm:prSet presAssocID="{02BEB7C1-E8B4-405E-B873-058F382A8B7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A929E96-D0CA-4519-B8CE-44E6A3D6265D}" type="pres">
      <dgm:prSet presAssocID="{02BEB7C1-E8B4-405E-B873-058F382A8B76}" presName="descendantText" presStyleLbl="alignAccFollowNode1" presStyleIdx="1" presStyleCnt="3">
        <dgm:presLayoutVars>
          <dgm:bulletEnabled val="1"/>
        </dgm:presLayoutVars>
      </dgm:prSet>
      <dgm:spPr/>
    </dgm:pt>
    <dgm:pt modelId="{F97C5763-9A5F-49E5-9E5A-4C4F7CF93165}" type="pres">
      <dgm:prSet presAssocID="{A67CFA5B-AF8E-49A5-BBFE-E9911AF64042}" presName="sp" presStyleCnt="0"/>
      <dgm:spPr/>
    </dgm:pt>
    <dgm:pt modelId="{F8F3ECD0-1FDA-4CEA-8C97-4F9EEE416153}" type="pres">
      <dgm:prSet presAssocID="{1AB8BBF7-2381-4280-A8D7-DBFD68FB5BC3}" presName="linNode" presStyleCnt="0"/>
      <dgm:spPr/>
    </dgm:pt>
    <dgm:pt modelId="{F8E84C67-15EA-4AD5-8D37-F09D8756829A}" type="pres">
      <dgm:prSet presAssocID="{1AB8BBF7-2381-4280-A8D7-DBFD68FB5BC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B7EF9CF-5B3C-4DAD-BE76-24200F681A28}" type="pres">
      <dgm:prSet presAssocID="{1AB8BBF7-2381-4280-A8D7-DBFD68FB5BC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F219404-C595-4685-870A-F1B307609B3A}" type="presOf" srcId="{02BEB7C1-E8B4-405E-B873-058F382A8B76}" destId="{362BB2EF-67E2-420C-91C1-AC5480525BF4}" srcOrd="0" destOrd="0" presId="urn:microsoft.com/office/officeart/2005/8/layout/vList5"/>
    <dgm:cxn modelId="{8E871F06-A28A-4E23-B296-36822EC29B11}" srcId="{02BEB7C1-E8B4-405E-B873-058F382A8B76}" destId="{88928FEF-FCD5-48CF-8618-43501BFEEF9C}" srcOrd="0" destOrd="0" parTransId="{0C7DBA04-E65F-45CA-A8A3-C7C3B106CBC8}" sibTransId="{B04A8959-6CD6-4EFE-8628-23376052A94A}"/>
    <dgm:cxn modelId="{8A6CD61C-B7B9-4506-8836-0EBE3537ED33}" type="presOf" srcId="{66BAF601-105B-4C93-BC28-DFE902384BBB}" destId="{BB7EF9CF-5B3C-4DAD-BE76-24200F681A28}" srcOrd="0" destOrd="1" presId="urn:microsoft.com/office/officeart/2005/8/layout/vList5"/>
    <dgm:cxn modelId="{1220D42C-FCBB-4E65-815A-132CFB4313F3}" type="presOf" srcId="{1AB8BBF7-2381-4280-A8D7-DBFD68FB5BC3}" destId="{F8E84C67-15EA-4AD5-8D37-F09D8756829A}" srcOrd="0" destOrd="0" presId="urn:microsoft.com/office/officeart/2005/8/layout/vList5"/>
    <dgm:cxn modelId="{FBA7212D-1133-44DD-8383-307885E50EE9}" type="presOf" srcId="{1DEFD1AD-4F23-43C1-82BC-941A26490A24}" destId="{BB7EF9CF-5B3C-4DAD-BE76-24200F681A28}" srcOrd="0" destOrd="0" presId="urn:microsoft.com/office/officeart/2005/8/layout/vList5"/>
    <dgm:cxn modelId="{6210ED5E-41D4-4857-9718-5A438078C724}" srcId="{1AB8BBF7-2381-4280-A8D7-DBFD68FB5BC3}" destId="{66BAF601-105B-4C93-BC28-DFE902384BBB}" srcOrd="1" destOrd="0" parTransId="{BDEC83B8-3278-40C2-A90B-2DB3D653A725}" sibTransId="{4F69FEC7-534C-4D8A-B105-25309E3D15B1}"/>
    <dgm:cxn modelId="{010EC946-C20B-4C83-B962-5963056CDE94}" srcId="{02BEB7C1-E8B4-405E-B873-058F382A8B76}" destId="{7BFE6191-CE78-41A0-B40D-5C47FEE9C0DA}" srcOrd="1" destOrd="0" parTransId="{D04BF23F-5DEC-4049-B411-DEDAC85B144A}" sibTransId="{D02887FC-7D7F-4ACC-B548-F41611649547}"/>
    <dgm:cxn modelId="{4CEC424E-A1B8-4D4A-BA82-F1FD86098455}" type="presOf" srcId="{88928FEF-FCD5-48CF-8618-43501BFEEF9C}" destId="{BA929E96-D0CA-4519-B8CE-44E6A3D6265D}" srcOrd="0" destOrd="0" presId="urn:microsoft.com/office/officeart/2005/8/layout/vList5"/>
    <dgm:cxn modelId="{53C60E57-4F9A-4308-8A9E-A2FF94643AD1}" srcId="{29C2A5EE-FF7E-4E4E-B53D-F3EA1787ACE9}" destId="{EB750A4A-79DA-4825-B252-34086649775D}" srcOrd="0" destOrd="0" parTransId="{99C2BCC3-6648-4519-B07B-AACC65CFD549}" sibTransId="{62B4EC1D-8746-41B7-AA3D-4EBC0460BEF8}"/>
    <dgm:cxn modelId="{39D04D7F-A7A3-4953-97CE-A79E1055C88E}" srcId="{29C2A5EE-FF7E-4E4E-B53D-F3EA1787ACE9}" destId="{6163C35B-5A9E-4FA5-8342-C3BBB2889CB6}" srcOrd="1" destOrd="0" parTransId="{7411AC86-6C88-4F06-B7BC-7F1212909389}" sibTransId="{7B5CC233-6B9E-4B1A-8FED-258288CA75CB}"/>
    <dgm:cxn modelId="{C3C94781-FAD8-4C55-938E-971954BABDE7}" srcId="{A6ADD5D4-0F5D-40E4-9878-6E99BDA616BB}" destId="{29C2A5EE-FF7E-4E4E-B53D-F3EA1787ACE9}" srcOrd="0" destOrd="0" parTransId="{0207D9FF-C534-42CD-88E4-46FB82EDBD50}" sibTransId="{531A99B3-7903-453F-B121-4A6EBF0C1C53}"/>
    <dgm:cxn modelId="{E4BC7D82-5AB7-4163-9C48-18441000CA2E}" srcId="{1AB8BBF7-2381-4280-A8D7-DBFD68FB5BC3}" destId="{1DEFD1AD-4F23-43C1-82BC-941A26490A24}" srcOrd="0" destOrd="0" parTransId="{9B126F9D-8367-4F5E-A523-11E72E69AAA8}" sibTransId="{01AEF038-E116-42E1-9C75-DADF98E3E324}"/>
    <dgm:cxn modelId="{3F6F9985-80F7-4214-98ED-87F5152C706B}" type="presOf" srcId="{6163C35B-5A9E-4FA5-8342-C3BBB2889CB6}" destId="{52989F55-0231-46BB-809F-840598A1CC6B}" srcOrd="0" destOrd="1" presId="urn:microsoft.com/office/officeart/2005/8/layout/vList5"/>
    <dgm:cxn modelId="{9D27189E-FFC7-483A-8472-17F8CE0A51E1}" srcId="{A6ADD5D4-0F5D-40E4-9878-6E99BDA616BB}" destId="{1AB8BBF7-2381-4280-A8D7-DBFD68FB5BC3}" srcOrd="2" destOrd="0" parTransId="{94E69C12-AE6D-4D5D-A527-9DBF5849691A}" sibTransId="{B9E7F879-8870-479B-9ABF-E1702F76E3D6}"/>
    <dgm:cxn modelId="{F58E39BF-61E6-4613-8FA9-9E72369A8B51}" srcId="{A6ADD5D4-0F5D-40E4-9878-6E99BDA616BB}" destId="{02BEB7C1-E8B4-405E-B873-058F382A8B76}" srcOrd="1" destOrd="0" parTransId="{E51175B3-B526-4969-A954-91209CE66719}" sibTransId="{A67CFA5B-AF8E-49A5-BBFE-E9911AF64042}"/>
    <dgm:cxn modelId="{F323B9BF-F8FF-479B-91B0-BF6D34D7D843}" type="presOf" srcId="{29C2A5EE-FF7E-4E4E-B53D-F3EA1787ACE9}" destId="{25B4F211-3176-4E24-8586-F9FF40497F59}" srcOrd="0" destOrd="0" presId="urn:microsoft.com/office/officeart/2005/8/layout/vList5"/>
    <dgm:cxn modelId="{BC291CC6-5A67-403B-BB14-47ECE5A39E41}" type="presOf" srcId="{7BFE6191-CE78-41A0-B40D-5C47FEE9C0DA}" destId="{BA929E96-D0CA-4519-B8CE-44E6A3D6265D}" srcOrd="0" destOrd="1" presId="urn:microsoft.com/office/officeart/2005/8/layout/vList5"/>
    <dgm:cxn modelId="{234E6BD4-F2AE-4284-8026-75EEF5C875C0}" type="presOf" srcId="{EB750A4A-79DA-4825-B252-34086649775D}" destId="{52989F55-0231-46BB-809F-840598A1CC6B}" srcOrd="0" destOrd="0" presId="urn:microsoft.com/office/officeart/2005/8/layout/vList5"/>
    <dgm:cxn modelId="{49E150E8-01CF-4B5B-AC96-F069D6766533}" type="presOf" srcId="{A6ADD5D4-0F5D-40E4-9878-6E99BDA616BB}" destId="{2CD0E6E2-01D3-45F0-A430-9E78F372688A}" srcOrd="0" destOrd="0" presId="urn:microsoft.com/office/officeart/2005/8/layout/vList5"/>
    <dgm:cxn modelId="{06D8187D-BF03-4B08-9D03-4F7D495B813B}" type="presParOf" srcId="{2CD0E6E2-01D3-45F0-A430-9E78F372688A}" destId="{F6548A31-EF50-4EEF-8793-3EC33D5C1EF1}" srcOrd="0" destOrd="0" presId="urn:microsoft.com/office/officeart/2005/8/layout/vList5"/>
    <dgm:cxn modelId="{67D9EB59-8C84-4985-A326-123C4C043824}" type="presParOf" srcId="{F6548A31-EF50-4EEF-8793-3EC33D5C1EF1}" destId="{25B4F211-3176-4E24-8586-F9FF40497F59}" srcOrd="0" destOrd="0" presId="urn:microsoft.com/office/officeart/2005/8/layout/vList5"/>
    <dgm:cxn modelId="{CBA20680-ED0C-4555-BDAB-DBDCD6045FB8}" type="presParOf" srcId="{F6548A31-EF50-4EEF-8793-3EC33D5C1EF1}" destId="{52989F55-0231-46BB-809F-840598A1CC6B}" srcOrd="1" destOrd="0" presId="urn:microsoft.com/office/officeart/2005/8/layout/vList5"/>
    <dgm:cxn modelId="{7F9A162A-2F85-4B67-846A-D05AFEF4643A}" type="presParOf" srcId="{2CD0E6E2-01D3-45F0-A430-9E78F372688A}" destId="{3FA39499-5E4A-4BC9-8319-F707988184F4}" srcOrd="1" destOrd="0" presId="urn:microsoft.com/office/officeart/2005/8/layout/vList5"/>
    <dgm:cxn modelId="{9D26BF65-5E02-48F0-94BD-F6EBB2DEBED1}" type="presParOf" srcId="{2CD0E6E2-01D3-45F0-A430-9E78F372688A}" destId="{E773B64F-73F3-42D4-9242-48E62D17CE73}" srcOrd="2" destOrd="0" presId="urn:microsoft.com/office/officeart/2005/8/layout/vList5"/>
    <dgm:cxn modelId="{3EEFE2B9-4410-4FBB-890C-BA1143717BFA}" type="presParOf" srcId="{E773B64F-73F3-42D4-9242-48E62D17CE73}" destId="{362BB2EF-67E2-420C-91C1-AC5480525BF4}" srcOrd="0" destOrd="0" presId="urn:microsoft.com/office/officeart/2005/8/layout/vList5"/>
    <dgm:cxn modelId="{5C091D33-E7CC-4E2C-8FD6-26D8673D4F39}" type="presParOf" srcId="{E773B64F-73F3-42D4-9242-48E62D17CE73}" destId="{BA929E96-D0CA-4519-B8CE-44E6A3D6265D}" srcOrd="1" destOrd="0" presId="urn:microsoft.com/office/officeart/2005/8/layout/vList5"/>
    <dgm:cxn modelId="{E313FBC4-2532-4BD9-A328-7541952261C2}" type="presParOf" srcId="{2CD0E6E2-01D3-45F0-A430-9E78F372688A}" destId="{F97C5763-9A5F-49E5-9E5A-4C4F7CF93165}" srcOrd="3" destOrd="0" presId="urn:microsoft.com/office/officeart/2005/8/layout/vList5"/>
    <dgm:cxn modelId="{3363F2EA-05EE-4798-ABCB-1E06E578018C}" type="presParOf" srcId="{2CD0E6E2-01D3-45F0-A430-9E78F372688A}" destId="{F8F3ECD0-1FDA-4CEA-8C97-4F9EEE416153}" srcOrd="4" destOrd="0" presId="urn:microsoft.com/office/officeart/2005/8/layout/vList5"/>
    <dgm:cxn modelId="{6F415F51-0FCF-42A0-A21F-1CBBAC364178}" type="presParOf" srcId="{F8F3ECD0-1FDA-4CEA-8C97-4F9EEE416153}" destId="{F8E84C67-15EA-4AD5-8D37-F09D8756829A}" srcOrd="0" destOrd="0" presId="urn:microsoft.com/office/officeart/2005/8/layout/vList5"/>
    <dgm:cxn modelId="{2DAB6AA0-9B95-47C1-A910-63ADA603A083}" type="presParOf" srcId="{F8F3ECD0-1FDA-4CEA-8C97-4F9EEE416153}" destId="{BB7EF9CF-5B3C-4DAD-BE76-24200F681A2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87A91-C6FC-4B90-8447-40160B582735}">
      <dsp:nvSpPr>
        <dsp:cNvPr id="0" name=""/>
        <dsp:cNvSpPr/>
      </dsp:nvSpPr>
      <dsp:spPr>
        <a:xfrm rot="10800000">
          <a:off x="1888926" y="0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1. Project Overview </a:t>
          </a:r>
          <a:endParaRPr lang="en-US" sz="2400" kern="1200" dirty="0">
            <a:latin typeface="Avenir"/>
          </a:endParaRPr>
        </a:p>
      </dsp:txBody>
      <dsp:txXfrm rot="10800000">
        <a:off x="2020577" y="0"/>
        <a:ext cx="6910699" cy="526604"/>
      </dsp:txXfrm>
    </dsp:sp>
    <dsp:sp modelId="{7D16FABB-38DD-42F1-A419-D4AC9D75F176}">
      <dsp:nvSpPr>
        <dsp:cNvPr id="0" name=""/>
        <dsp:cNvSpPr/>
      </dsp:nvSpPr>
      <dsp:spPr>
        <a:xfrm>
          <a:off x="1642173" y="2299"/>
          <a:ext cx="526604" cy="5266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B5AE9-3F9C-4458-BDAC-A936D65B712A}">
      <dsp:nvSpPr>
        <dsp:cNvPr id="0" name=""/>
        <dsp:cNvSpPr/>
      </dsp:nvSpPr>
      <dsp:spPr>
        <a:xfrm rot="10800000">
          <a:off x="1905476" y="686098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2. Personas</a:t>
          </a:r>
          <a:endParaRPr lang="en-US" sz="2400" kern="1200" dirty="0">
            <a:latin typeface="Avenir"/>
          </a:endParaRPr>
        </a:p>
      </dsp:txBody>
      <dsp:txXfrm rot="10800000">
        <a:off x="2037127" y="686098"/>
        <a:ext cx="6910699" cy="526604"/>
      </dsp:txXfrm>
    </dsp:sp>
    <dsp:sp modelId="{80CB0A24-1D1A-41A1-8F71-686BD11F255B}">
      <dsp:nvSpPr>
        <dsp:cNvPr id="0" name=""/>
        <dsp:cNvSpPr/>
      </dsp:nvSpPr>
      <dsp:spPr>
        <a:xfrm>
          <a:off x="1642173" y="686098"/>
          <a:ext cx="526604" cy="52660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682F-074D-4BD4-8DAA-B87C12885E8F}">
      <dsp:nvSpPr>
        <dsp:cNvPr id="0" name=""/>
        <dsp:cNvSpPr/>
      </dsp:nvSpPr>
      <dsp:spPr>
        <a:xfrm rot="10800000">
          <a:off x="1905476" y="1369898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3. Looking forward this semester</a:t>
          </a:r>
          <a:endParaRPr lang="en-US" sz="2400" kern="1200" dirty="0">
            <a:latin typeface="Avenir"/>
          </a:endParaRPr>
        </a:p>
      </dsp:txBody>
      <dsp:txXfrm rot="10800000">
        <a:off x="2037127" y="1369898"/>
        <a:ext cx="6910699" cy="526604"/>
      </dsp:txXfrm>
    </dsp:sp>
    <dsp:sp modelId="{101BC37A-2B64-4EDB-A37C-31C8A5FBE8A3}">
      <dsp:nvSpPr>
        <dsp:cNvPr id="0" name=""/>
        <dsp:cNvSpPr/>
      </dsp:nvSpPr>
      <dsp:spPr>
        <a:xfrm>
          <a:off x="1642173" y="1369898"/>
          <a:ext cx="526604" cy="52660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69507-B8CE-4642-8F5D-70E37FDACA16}">
      <dsp:nvSpPr>
        <dsp:cNvPr id="0" name=""/>
        <dsp:cNvSpPr/>
      </dsp:nvSpPr>
      <dsp:spPr>
        <a:xfrm rot="10800000">
          <a:off x="1905476" y="2053698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4. Sprint 4 vs Sprint 5</a:t>
          </a:r>
          <a:endParaRPr lang="en-US" sz="2400" kern="1200" dirty="0">
            <a:latin typeface="Avenir"/>
          </a:endParaRPr>
        </a:p>
      </dsp:txBody>
      <dsp:txXfrm rot="10800000">
        <a:off x="2037127" y="2053698"/>
        <a:ext cx="6910699" cy="526604"/>
      </dsp:txXfrm>
    </dsp:sp>
    <dsp:sp modelId="{0A9206B9-4F06-4005-BAAE-F764C0E41FC0}">
      <dsp:nvSpPr>
        <dsp:cNvPr id="0" name=""/>
        <dsp:cNvSpPr/>
      </dsp:nvSpPr>
      <dsp:spPr>
        <a:xfrm>
          <a:off x="1642173" y="2053698"/>
          <a:ext cx="526604" cy="52660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F9EE7-55F8-4121-AA3E-37A1BC338DCF}">
      <dsp:nvSpPr>
        <dsp:cNvPr id="0" name=""/>
        <dsp:cNvSpPr/>
      </dsp:nvSpPr>
      <dsp:spPr>
        <a:xfrm rot="10800000">
          <a:off x="1905476" y="2737497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5. Sprint 5</a:t>
          </a:r>
          <a:endParaRPr lang="en-US" sz="2400" kern="1200" dirty="0">
            <a:latin typeface="Avenir"/>
          </a:endParaRPr>
        </a:p>
      </dsp:txBody>
      <dsp:txXfrm rot="10800000">
        <a:off x="2037127" y="2737497"/>
        <a:ext cx="6910699" cy="526604"/>
      </dsp:txXfrm>
    </dsp:sp>
    <dsp:sp modelId="{EC07B40A-9DDF-48A2-83EB-59ECE3B96CC8}">
      <dsp:nvSpPr>
        <dsp:cNvPr id="0" name=""/>
        <dsp:cNvSpPr/>
      </dsp:nvSpPr>
      <dsp:spPr>
        <a:xfrm>
          <a:off x="1642173" y="2737497"/>
          <a:ext cx="526604" cy="52660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D5F41-217F-42C5-8512-32AE7D4D752E}">
      <dsp:nvSpPr>
        <dsp:cNvPr id="0" name=""/>
        <dsp:cNvSpPr/>
      </dsp:nvSpPr>
      <dsp:spPr>
        <a:xfrm rot="10800000">
          <a:off x="1905476" y="3421297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6. Demo </a:t>
          </a:r>
          <a:endParaRPr lang="en-US" sz="2400" kern="1200" dirty="0">
            <a:latin typeface="Avenir"/>
          </a:endParaRPr>
        </a:p>
      </dsp:txBody>
      <dsp:txXfrm rot="10800000">
        <a:off x="2037127" y="3421297"/>
        <a:ext cx="6910699" cy="526604"/>
      </dsp:txXfrm>
    </dsp:sp>
    <dsp:sp modelId="{E3C7478B-7C80-4A62-A258-3746B58AF1CC}">
      <dsp:nvSpPr>
        <dsp:cNvPr id="0" name=""/>
        <dsp:cNvSpPr/>
      </dsp:nvSpPr>
      <dsp:spPr>
        <a:xfrm>
          <a:off x="1642173" y="3421297"/>
          <a:ext cx="526604" cy="526604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C9161-1BFA-4601-BF14-350F3EDF902F}">
      <dsp:nvSpPr>
        <dsp:cNvPr id="0" name=""/>
        <dsp:cNvSpPr/>
      </dsp:nvSpPr>
      <dsp:spPr>
        <a:xfrm rot="10800000">
          <a:off x="1905476" y="4105096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7. Product Backlog</a:t>
          </a:r>
          <a:endParaRPr lang="en-US" sz="2400" kern="1200" dirty="0">
            <a:latin typeface="Avenir"/>
          </a:endParaRPr>
        </a:p>
      </dsp:txBody>
      <dsp:txXfrm rot="10800000">
        <a:off x="2037127" y="4105096"/>
        <a:ext cx="6910699" cy="526604"/>
      </dsp:txXfrm>
    </dsp:sp>
    <dsp:sp modelId="{F898760B-C463-4805-BD9E-3321EB97CBCB}">
      <dsp:nvSpPr>
        <dsp:cNvPr id="0" name=""/>
        <dsp:cNvSpPr/>
      </dsp:nvSpPr>
      <dsp:spPr>
        <a:xfrm>
          <a:off x="1642173" y="4105096"/>
          <a:ext cx="526604" cy="526604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24491-23F1-4DBC-A63D-5B949211DC9E}">
      <dsp:nvSpPr>
        <dsp:cNvPr id="0" name=""/>
        <dsp:cNvSpPr/>
      </dsp:nvSpPr>
      <dsp:spPr>
        <a:xfrm rot="10800000">
          <a:off x="1905476" y="4788896"/>
          <a:ext cx="7042350" cy="52660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18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Avenir"/>
            </a:rPr>
            <a:t>8. Retrospective</a:t>
          </a:r>
          <a:endParaRPr lang="en-US" sz="2400" kern="1200" dirty="0">
            <a:latin typeface="Avenir"/>
          </a:endParaRPr>
        </a:p>
      </dsp:txBody>
      <dsp:txXfrm rot="10800000">
        <a:off x="2037127" y="4788896"/>
        <a:ext cx="6910699" cy="526604"/>
      </dsp:txXfrm>
    </dsp:sp>
    <dsp:sp modelId="{6CA98579-97B2-4207-B0A3-A01CF22B6B40}">
      <dsp:nvSpPr>
        <dsp:cNvPr id="0" name=""/>
        <dsp:cNvSpPr/>
      </dsp:nvSpPr>
      <dsp:spPr>
        <a:xfrm>
          <a:off x="1642173" y="4788896"/>
          <a:ext cx="526604" cy="526604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89F55-0231-46BB-809F-840598A1CC6B}">
      <dsp:nvSpPr>
        <dsp:cNvPr id="0" name=""/>
        <dsp:cNvSpPr/>
      </dsp:nvSpPr>
      <dsp:spPr>
        <a:xfrm rot="5400000">
          <a:off x="7609552" y="-3096300"/>
          <a:ext cx="1237654" cy="774435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venir"/>
            </a:rPr>
            <a:t>Team collaborative effort to make major changes to presentation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venir"/>
            </a:rPr>
            <a:t>Group meetings multiple times a week to make sure roadblocks are identified and addressed in a timely fashion</a:t>
          </a:r>
        </a:p>
      </dsp:txBody>
      <dsp:txXfrm rot="-5400000">
        <a:off x="4356201" y="217468"/>
        <a:ext cx="7683940" cy="1116820"/>
      </dsp:txXfrm>
    </dsp:sp>
    <dsp:sp modelId="{25B4F211-3176-4E24-8586-F9FF40497F59}">
      <dsp:nvSpPr>
        <dsp:cNvPr id="0" name=""/>
        <dsp:cNvSpPr/>
      </dsp:nvSpPr>
      <dsp:spPr>
        <a:xfrm>
          <a:off x="0" y="2344"/>
          <a:ext cx="4356201" cy="15470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What went well </a:t>
          </a:r>
        </a:p>
      </dsp:txBody>
      <dsp:txXfrm>
        <a:off x="75522" y="77866"/>
        <a:ext cx="4205157" cy="1396024"/>
      </dsp:txXfrm>
    </dsp:sp>
    <dsp:sp modelId="{BA929E96-D0CA-4519-B8CE-44E6A3D6265D}">
      <dsp:nvSpPr>
        <dsp:cNvPr id="0" name=""/>
        <dsp:cNvSpPr/>
      </dsp:nvSpPr>
      <dsp:spPr>
        <a:xfrm rot="5400000">
          <a:off x="7609552" y="-1471879"/>
          <a:ext cx="1237654" cy="774435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"/>
            </a:rPr>
            <a:t>Timelines for executing stories in scope for current sprints need to be enforced to avoid mid sprint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"/>
            </a:rPr>
            <a:t>Improving our product roadmap by priority and dates</a:t>
          </a:r>
        </a:p>
      </dsp:txBody>
      <dsp:txXfrm rot="-5400000">
        <a:off x="4356201" y="1841889"/>
        <a:ext cx="7683940" cy="1116820"/>
      </dsp:txXfrm>
    </dsp:sp>
    <dsp:sp modelId="{362BB2EF-67E2-420C-91C1-AC5480525BF4}">
      <dsp:nvSpPr>
        <dsp:cNvPr id="0" name=""/>
        <dsp:cNvSpPr/>
      </dsp:nvSpPr>
      <dsp:spPr>
        <a:xfrm>
          <a:off x="0" y="1626765"/>
          <a:ext cx="4356201" cy="15470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What needs improvement</a:t>
          </a:r>
        </a:p>
      </dsp:txBody>
      <dsp:txXfrm>
        <a:off x="75522" y="1702287"/>
        <a:ext cx="4205157" cy="1396024"/>
      </dsp:txXfrm>
    </dsp:sp>
    <dsp:sp modelId="{BB7EF9CF-5B3C-4DAD-BE76-24200F681A28}">
      <dsp:nvSpPr>
        <dsp:cNvPr id="0" name=""/>
        <dsp:cNvSpPr/>
      </dsp:nvSpPr>
      <dsp:spPr>
        <a:xfrm rot="5400000">
          <a:off x="7609552" y="152542"/>
          <a:ext cx="1237654" cy="774435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venir"/>
            </a:rPr>
            <a:t>Need to read documentation for AWS deployment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venir"/>
            </a:rPr>
            <a:t>Need to consider workflow and design for login and password interface</a:t>
          </a:r>
        </a:p>
      </dsp:txBody>
      <dsp:txXfrm rot="-5400000">
        <a:off x="4356201" y="3466311"/>
        <a:ext cx="7683940" cy="1116820"/>
      </dsp:txXfrm>
    </dsp:sp>
    <dsp:sp modelId="{F8E84C67-15EA-4AD5-8D37-F09D8756829A}">
      <dsp:nvSpPr>
        <dsp:cNvPr id="0" name=""/>
        <dsp:cNvSpPr/>
      </dsp:nvSpPr>
      <dsp:spPr>
        <a:xfrm>
          <a:off x="0" y="3251186"/>
          <a:ext cx="4356201" cy="15470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Next Step </a:t>
          </a:r>
        </a:p>
      </dsp:txBody>
      <dsp:txXfrm>
        <a:off x="75522" y="3326708"/>
        <a:ext cx="4205157" cy="1396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Kush</a:t>
            </a:r>
            <a:endParaRPr dirty="0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Farhan</a:t>
            </a: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Farhan</a:t>
            </a:r>
            <a:endParaRPr dirty="0"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Fahan</a:t>
            </a:r>
            <a:endParaRPr dirty="0"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Jeff</a:t>
            </a:r>
            <a:endParaRPr dirty="0"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312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Jeff</a:t>
            </a:r>
            <a:endParaRPr dirty="0"/>
          </a:p>
        </p:txBody>
      </p:sp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Jeff</a:t>
            </a:r>
            <a:endParaRPr dirty="0"/>
          </a:p>
        </p:txBody>
      </p:sp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0813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Jeff</a:t>
            </a:r>
            <a:endParaRPr dirty="0"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Harshal</a:t>
            </a:r>
            <a:endParaRPr dirty="0"/>
          </a:p>
        </p:txBody>
      </p:sp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Harshal</a:t>
            </a:r>
            <a:endParaRPr dirty="0"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Kiran </a:t>
            </a:r>
            <a:endParaRPr dirty="0"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Kiran</a:t>
            </a:r>
            <a:endParaRPr dirty="0"/>
          </a:p>
        </p:txBody>
      </p:sp>
      <p:sp>
        <p:nvSpPr>
          <p:cNvPr id="331" name="Google Shape;33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Kush</a:t>
            </a:r>
            <a:endParaRPr dirty="0"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In other words, these investors really want to invest in SRI because of its social impact.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samath</a:t>
            </a:r>
            <a:endParaRPr dirty="0"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i="1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5826000" y="369087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Google Shape;18;p2"/>
          <p:cNvGrpSpPr/>
          <p:nvPr/>
        </p:nvGrpSpPr>
        <p:grpSpPr>
          <a:xfrm>
            <a:off x="9763121" y="4439427"/>
            <a:ext cx="1597977" cy="1549851"/>
            <a:chOff x="9623421" y="4394977"/>
            <a:chExt cx="1597977" cy="1549851"/>
          </a:xfrm>
        </p:grpSpPr>
        <p:sp>
          <p:nvSpPr>
            <p:cNvPr id="19" name="Google Shape;19;p2"/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/>
              <a:ahLst/>
              <a:cxnLst/>
              <a:rect l="l" t="t" r="r" b="b"/>
              <a:pathLst>
                <a:path w="571820" h="1316717" extrusionOk="0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/>
                <a:ahLst/>
                <a:cxnLst/>
                <a:rect l="l" t="t" r="r" b="b"/>
                <a:pathLst>
                  <a:path w="571820" h="1311956" extrusionOk="0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22" name="Google Shape;22;p2"/>
              <p:cNvCxnSpPr/>
              <p:nvPr/>
            </p:nvCxnSpPr>
            <p:spPr>
              <a:xfrm>
                <a:off x="8768695" y="4330454"/>
                <a:ext cx="0" cy="1620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 rot="5400000">
            <a:off x="4103688" y="-1233487"/>
            <a:ext cx="3978275" cy="1002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 rot="5400000">
            <a:off x="8200672" y="2777907"/>
            <a:ext cx="468947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 rot="5400000">
            <a:off x="2982733" y="-823733"/>
            <a:ext cx="4689476" cy="849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36" name="Google Shape;36;p4"/>
            <p:cNvGrpSpPr/>
            <p:nvPr/>
          </p:nvGrpSpPr>
          <p:grpSpPr>
            <a:xfrm rot="-2700000" flipH="1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37" name="Google Shape;37;p4"/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9" name="Google Shape;39;p4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40" name="Google Shape;40;p4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42" name="Google Shape;42;p4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43" name="Google Shape;43;p4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4" name="Google Shape;44;p4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5" name="Google Shape;45;p4"/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46" name="Google Shape;46;p4"/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rgbClr val="B6B5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48" name="Google Shape;48;p4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108585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36600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2"/>
          </p:nvPr>
        </p:nvSpPr>
        <p:spPr>
          <a:xfrm>
            <a:off x="1079500" y="2525561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3"/>
          </p:nvPr>
        </p:nvSpPr>
        <p:spPr>
          <a:xfrm>
            <a:off x="636495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4"/>
          </p:nvPr>
        </p:nvSpPr>
        <p:spPr>
          <a:xfrm>
            <a:off x="6364950" y="2525560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5537200" y="955230"/>
            <a:ext cx="5583193" cy="481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Avenir"/>
              <a:buNone/>
              <a:defRPr sz="4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Font typeface="Avenir"/>
              <a:buNone/>
              <a:defRPr sz="48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2"/>
          </p:nvPr>
        </p:nvSpPr>
        <p:spPr>
          <a:xfrm>
            <a:off x="1079499" y="2664000"/>
            <a:ext cx="3905999" cy="3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5537200" y="531813"/>
            <a:ext cx="6113812" cy="578484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1079500" y="2663825"/>
            <a:ext cx="390525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Avenir"/>
              <a:buNone/>
              <a:defRPr sz="20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Avenir"/>
              <a:buNone/>
              <a:defRPr sz="20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4825234" y="172431"/>
            <a:ext cx="6825777" cy="228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b="1" dirty="0">
                <a:solidFill>
                  <a:srgbClr val="FFC000"/>
                </a:solidFill>
              </a:rPr>
              <a:t>DOSRI: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AMPLIFYING SOCIALLY RESPONSIBLE INVESTING (SRI)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PRESENTATION 5</a:t>
            </a:r>
            <a:endParaRPr dirty="0"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5293666" y="3932627"/>
            <a:ext cx="5839772" cy="250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Jephthe Louis-Jacques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Harshal Patil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dirty="0"/>
              <a:t>Samarth Yadav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Kush Shah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Farhan Pasha Mohammed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Naga Sai Kiran Nimmakayala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7" name="Google Shape;107;p13"/>
          <p:cNvSpPr/>
          <p:nvPr/>
        </p:nvSpPr>
        <p:spPr>
          <a:xfrm rot="10800000" flipH="1">
            <a:off x="443748" y="446254"/>
            <a:ext cx="3330000" cy="5760000"/>
          </a:xfrm>
          <a:custGeom>
            <a:avLst/>
            <a:gdLst/>
            <a:ahLst/>
            <a:cxnLst/>
            <a:rect l="l" t="t" r="r" b="b"/>
            <a:pathLst>
              <a:path w="6660000" h="5760000" extrusionOk="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" name="Google Shape;108;p13" descr="An abstract genetic concept"/>
          <p:cNvPicPr preferRelativeResize="0"/>
          <p:nvPr/>
        </p:nvPicPr>
        <p:blipFill rotWithShape="1">
          <a:blip r:embed="rId3">
            <a:alphaModFix/>
          </a:blip>
          <a:srcRect l="21184" r="21184"/>
          <a:stretch/>
        </p:blipFill>
        <p:spPr>
          <a:xfrm>
            <a:off x="443746" y="446254"/>
            <a:ext cx="3330000" cy="5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3"/>
          <p:cNvCxnSpPr/>
          <p:nvPr/>
        </p:nvCxnSpPr>
        <p:spPr>
          <a:xfrm>
            <a:off x="7773465" y="369087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3"/>
          <p:cNvSpPr/>
          <p:nvPr/>
        </p:nvSpPr>
        <p:spPr>
          <a:xfrm rot="10800000">
            <a:off x="443748" y="6206254"/>
            <a:ext cx="3330000" cy="0"/>
          </a:xfrm>
          <a:custGeom>
            <a:avLst/>
            <a:gdLst/>
            <a:ahLst/>
            <a:cxnLst/>
            <a:rect l="l" t="t" r="r" b="b"/>
            <a:pathLst>
              <a:path w="6660000" h="120000" extrusionOk="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lt2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3773748" y="446254"/>
            <a:ext cx="0" cy="5760000"/>
          </a:xfrm>
          <a:custGeom>
            <a:avLst/>
            <a:gdLst/>
            <a:ahLst/>
            <a:cxnLst/>
            <a:rect l="l" t="t" r="r" b="b"/>
            <a:pathLst>
              <a:path w="120000" h="5760000" extrusionOk="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lt2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5427104" y="2607832"/>
            <a:ext cx="5572896" cy="7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5E6"/>
              </a:buClr>
              <a:buSzPts val="1800"/>
              <a:buFont typeface="Noto Sans Symbols"/>
              <a:buNone/>
            </a:pPr>
            <a:r>
              <a:rPr lang="en-US" sz="18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Team 1: Six Underground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5E6"/>
              </a:buClr>
              <a:buSzPts val="1800"/>
              <a:buFont typeface="Noto Sans Symbols"/>
              <a:buNone/>
            </a:pPr>
            <a:r>
              <a:rPr lang="en-US" sz="18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Presented by: 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492374" y="5285631"/>
            <a:ext cx="34272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Instructor: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Professor Henry Wong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A99D-D601-BDF3-7C67-0AB36CD7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276225"/>
            <a:ext cx="10026650" cy="6556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Architecture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C3FA8-700F-B804-6C72-75E2B052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8" y="931862"/>
            <a:ext cx="9379203" cy="49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1" name="Google Shape;191;p20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 rot="10800000">
            <a:off x="0" y="3428999"/>
            <a:ext cx="12191999" cy="34290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37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20"/>
          <p:cNvSpPr txBox="1">
            <a:spLocks noGrp="1"/>
          </p:cNvSpPr>
          <p:nvPr>
            <p:ph type="ctrTitle"/>
          </p:nvPr>
        </p:nvSpPr>
        <p:spPr>
          <a:xfrm>
            <a:off x="102521" y="382501"/>
            <a:ext cx="11948800" cy="101020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b="1">
                <a:solidFill>
                  <a:srgbClr val="FFC000"/>
                </a:solidFill>
              </a:rPr>
              <a:t>LOOKING FORWARD INTO THE SEMESTER</a:t>
            </a:r>
            <a:endParaRPr/>
          </a:p>
        </p:txBody>
      </p:sp>
      <p:cxnSp>
        <p:nvCxnSpPr>
          <p:cNvPr id="194" name="Google Shape;194;p20"/>
          <p:cNvCxnSpPr/>
          <p:nvPr/>
        </p:nvCxnSpPr>
        <p:spPr>
          <a:xfrm rot="5400000">
            <a:off x="5826000" y="5435810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" name="Google Shape;195;p20" descr="A picture containing aircraf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9571" t="18895" r="8856" b="14033"/>
          <a:stretch/>
        </p:blipFill>
        <p:spPr>
          <a:xfrm>
            <a:off x="5941059" y="1714500"/>
            <a:ext cx="6110262" cy="50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102522" y="1714500"/>
            <a:ext cx="5426082" cy="5023925"/>
          </a:xfrm>
          <a:prstGeom prst="rect">
            <a:avLst/>
          </a:prstGeom>
          <a:solidFill>
            <a:srgbClr val="BFBFBF"/>
          </a:solidFill>
          <a:ln w="10775" cap="flat" cmpd="sng">
            <a:solidFill>
              <a:srgbClr val="6361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09493" y="1885070"/>
            <a:ext cx="5008096" cy="4698610"/>
          </a:xfrm>
          <a:prstGeom prst="rect">
            <a:avLst/>
          </a:prstGeom>
          <a:solidFill>
            <a:srgbClr val="DDEEF2"/>
          </a:solidFill>
          <a:ln w="107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This semester our team is considerin</a:t>
            </a: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 </a:t>
            </a:r>
            <a:r>
              <a:rPr lang="en-US" sz="2200" b="0" i="0" u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enhancing our product roadmap with various features that will expand our offers. We are considering: </a:t>
            </a:r>
            <a:endParaRPr/>
          </a:p>
          <a:p>
            <a:pPr marL="0" marR="0" lvl="0" indent="0" algn="just" rtl="0">
              <a:spcBef>
                <a:spcPts val="2400"/>
              </a:spcBef>
              <a:spcAft>
                <a:spcPts val="0"/>
              </a:spcAft>
              <a:buNone/>
            </a:pPr>
            <a:endParaRPr sz="2200" b="0" i="0" u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Login + Password UI/UX for savings searches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Visualization tools for metrics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Database for storing user data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Implement AWS &amp; MySQL DB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6" name="Google Shape;236;p25"/>
          <p:cNvCxnSpPr/>
          <p:nvPr/>
        </p:nvCxnSpPr>
        <p:spPr>
          <a:xfrm>
            <a:off x="9438531" y="2310207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5"/>
          <p:cNvSpPr txBox="1"/>
          <p:nvPr/>
        </p:nvSpPr>
        <p:spPr>
          <a:xfrm>
            <a:off x="204980" y="196700"/>
            <a:ext cx="11513544" cy="95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cap="none" dirty="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SPRINT 4:</a:t>
            </a:r>
            <a:b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COMMITTED TASKS AND STORIES</a:t>
            </a:r>
            <a:endParaRPr dirty="0"/>
          </a:p>
        </p:txBody>
      </p:sp>
      <p:grpSp>
        <p:nvGrpSpPr>
          <p:cNvPr id="238" name="Google Shape;238;p25"/>
          <p:cNvGrpSpPr/>
          <p:nvPr/>
        </p:nvGrpSpPr>
        <p:grpSpPr>
          <a:xfrm>
            <a:off x="204980" y="1442173"/>
            <a:ext cx="11513544" cy="5091791"/>
            <a:chOff x="204980" y="1442173"/>
            <a:chExt cx="11513544" cy="5091791"/>
          </a:xfrm>
        </p:grpSpPr>
        <p:pic>
          <p:nvPicPr>
            <p:cNvPr id="239" name="Google Shape;239;p25" descr="An abstract genetic concept"/>
            <p:cNvPicPr preferRelativeResize="0"/>
            <p:nvPr/>
          </p:nvPicPr>
          <p:blipFill rotWithShape="1">
            <a:blip r:embed="rId3">
              <a:alphaModFix/>
            </a:blip>
            <a:srcRect l="21184" r="21184"/>
            <a:stretch/>
          </p:blipFill>
          <p:spPr>
            <a:xfrm>
              <a:off x="204980" y="1442173"/>
              <a:ext cx="11513544" cy="5091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5"/>
            <p:cNvSpPr/>
            <p:nvPr/>
          </p:nvSpPr>
          <p:spPr>
            <a:xfrm>
              <a:off x="315418" y="1557191"/>
              <a:ext cx="11269944" cy="4844808"/>
            </a:xfrm>
            <a:prstGeom prst="rect">
              <a:avLst/>
            </a:prstGeom>
            <a:solidFill>
              <a:srgbClr val="DDEEF2"/>
            </a:solidFill>
            <a:ln w="10775" cap="flat" cmpd="sng">
              <a:solidFill>
                <a:srgbClr val="6361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285750" marR="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931C6-4930-7562-C012-3E40D216B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039"/>
          <a:stretch/>
        </p:blipFill>
        <p:spPr>
          <a:xfrm>
            <a:off x="357772" y="1589360"/>
            <a:ext cx="7540094" cy="4043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29096-91B3-771F-5BA5-FA88B8B85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66" t="55798" r="3214"/>
          <a:stretch/>
        </p:blipFill>
        <p:spPr>
          <a:xfrm>
            <a:off x="8813276" y="3986786"/>
            <a:ext cx="2008820" cy="2415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15DA1-6D54-5C81-A48B-21FCB21D1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98" r="37813"/>
          <a:stretch/>
        </p:blipFill>
        <p:spPr>
          <a:xfrm>
            <a:off x="7966516" y="1589361"/>
            <a:ext cx="3618846" cy="2415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 dirty="0">
                <a:solidFill>
                  <a:srgbClr val="FFC000"/>
                </a:solidFill>
              </a:rPr>
              <a:t>SPRINT 4 VS SPRINT 5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8" name="Google Shape;208;p22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 rot="10800000">
            <a:off x="0" y="3428999"/>
            <a:ext cx="12191999" cy="34290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37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02520" y="382501"/>
            <a:ext cx="11953355" cy="101020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b="1" cap="none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COMPARISON</a:t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20404" y="1704852"/>
            <a:ext cx="5655213" cy="4704826"/>
          </a:xfrm>
          <a:prstGeom prst="rect">
            <a:avLst/>
          </a:prstGeom>
          <a:solidFill>
            <a:srgbClr val="DDEEF2"/>
          </a:solidFill>
          <a:ln w="10775" cap="flat" cmpd="sng">
            <a:solidFill>
              <a:srgbClr val="6361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Sprint 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implemented front end UI 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Didn’t complete CSS/HTML 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implemented Yahoo Finance API 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search bar function against API to call financial data related to specific company selected in the search bar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data grid to present historical data from API for the selected company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Begun designing UI/UX </a:t>
            </a:r>
            <a:endParaRPr dirty="0"/>
          </a:p>
          <a:p>
            <a:pPr marL="285750" marR="0" lvl="0" indent="-1460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sz="22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212;p22">
            <a:extLst>
              <a:ext uri="{FF2B5EF4-FFF2-40B4-BE49-F238E27FC236}">
                <a16:creationId xmlns:a16="http://schemas.microsoft.com/office/drawing/2014/main" id="{01D2F85A-7A1F-61D1-9D0B-5FE1A83E5CBC}"/>
              </a:ext>
            </a:extLst>
          </p:cNvPr>
          <p:cNvSpPr/>
          <p:nvPr/>
        </p:nvSpPr>
        <p:spPr>
          <a:xfrm>
            <a:off x="6206201" y="1704852"/>
            <a:ext cx="5655213" cy="4704826"/>
          </a:xfrm>
          <a:prstGeom prst="rect">
            <a:avLst/>
          </a:prstGeom>
          <a:solidFill>
            <a:srgbClr val="DDEEF2"/>
          </a:solidFill>
          <a:ln w="10775" cap="flat" cmpd="sng">
            <a:solidFill>
              <a:srgbClr val="6361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Sprint 5</a:t>
            </a:r>
            <a:endParaRPr lang="en-US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Completed front end UI with CSS/HTML </a:t>
            </a:r>
            <a:endParaRPr lang="en-US"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Continuous work in progress </a:t>
            </a:r>
            <a:endParaRPr lang="en-US"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Researched backend for implementing new features that require RDS (i.e., AWS)</a:t>
            </a:r>
            <a:endParaRPr lang="en-US"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included data metrics in dynamic visualization tools i.e., Graph </a:t>
            </a:r>
            <a:endParaRPr lang="en-US" dirty="0"/>
          </a:p>
          <a:p>
            <a:pPr marL="285750" marR="0" lvl="0" indent="-1460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sz="22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450166" y="196699"/>
            <a:ext cx="11479237" cy="96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cap="none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NEW TECHNOLOGIES:</a:t>
            </a:r>
            <a:br>
              <a:rPr lang="en-US" sz="28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2800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332765" y="4010450"/>
            <a:ext cx="4141936" cy="269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None/>
            </a:pPr>
            <a:r>
              <a:rPr lang="en-US" sz="2000" b="1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HTML/CSS – Sprint 5</a:t>
            </a:r>
            <a:endParaRPr dirty="0">
              <a:latin typeface="Avenir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CSS stands for Cascading Style Sheets. CSS describes how HTML elements are to be displayed on screen, paper, or in other media. CSS saves a lot of work. It can control the layout of multiple web pages all at once. External stylesheets are stored in CSS files.</a:t>
            </a:r>
          </a:p>
        </p:txBody>
      </p:sp>
      <p:sp>
        <p:nvSpPr>
          <p:cNvPr id="222" name="Google Shape;222;p23"/>
          <p:cNvSpPr txBox="1"/>
          <p:nvPr/>
        </p:nvSpPr>
        <p:spPr>
          <a:xfrm>
            <a:off x="6400836" y="4010450"/>
            <a:ext cx="4141936" cy="26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None/>
            </a:pPr>
            <a:r>
              <a:rPr lang="en-US" sz="2000" b="1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AWS - TBD</a:t>
            </a:r>
            <a:endParaRPr dirty="0">
              <a:latin typeface="Avenir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Amazon Web Services, Inc. is a subsidiary of Amazon that provides on-demand cloud computing platforms and APIs to individuals, companies, and governments, on a metered pay-as-you-go basis.</a:t>
            </a:r>
          </a:p>
        </p:txBody>
      </p:sp>
      <p:pic>
        <p:nvPicPr>
          <p:cNvPr id="223" name="Google Shape;223;p2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597" y="1056937"/>
            <a:ext cx="3813588" cy="254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 descr="A picture containing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5556" y="252266"/>
            <a:ext cx="7383847" cy="415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 dirty="0">
                <a:solidFill>
                  <a:srgbClr val="FFC000"/>
                </a:solidFill>
              </a:rPr>
              <a:t>SPRINT 5</a:t>
            </a:r>
            <a:endParaRPr lang="en-US" dirty="0"/>
          </a:p>
        </p:txBody>
      </p:sp>
      <p:sp>
        <p:nvSpPr>
          <p:cNvPr id="230" name="Google Shape;230;p24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6" name="Google Shape;236;p25"/>
          <p:cNvCxnSpPr/>
          <p:nvPr/>
        </p:nvCxnSpPr>
        <p:spPr>
          <a:xfrm>
            <a:off x="9438531" y="2310207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5"/>
          <p:cNvSpPr txBox="1"/>
          <p:nvPr/>
        </p:nvSpPr>
        <p:spPr>
          <a:xfrm>
            <a:off x="204980" y="196700"/>
            <a:ext cx="11513544" cy="95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cap="none" dirty="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SPRINT 5:</a:t>
            </a:r>
            <a:b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COMMITTED TASKS AND STORIES</a:t>
            </a:r>
            <a:endParaRPr dirty="0"/>
          </a:p>
        </p:txBody>
      </p:sp>
      <p:grpSp>
        <p:nvGrpSpPr>
          <p:cNvPr id="238" name="Google Shape;238;p25"/>
          <p:cNvGrpSpPr/>
          <p:nvPr/>
        </p:nvGrpSpPr>
        <p:grpSpPr>
          <a:xfrm>
            <a:off x="204980" y="1442173"/>
            <a:ext cx="11513544" cy="5091791"/>
            <a:chOff x="204980" y="1442173"/>
            <a:chExt cx="11513544" cy="5091791"/>
          </a:xfrm>
        </p:grpSpPr>
        <p:pic>
          <p:nvPicPr>
            <p:cNvPr id="239" name="Google Shape;239;p25" descr="An abstract genetic concept"/>
            <p:cNvPicPr preferRelativeResize="0"/>
            <p:nvPr/>
          </p:nvPicPr>
          <p:blipFill rotWithShape="1">
            <a:blip r:embed="rId3">
              <a:alphaModFix/>
            </a:blip>
            <a:srcRect l="21184" r="21184"/>
            <a:stretch/>
          </p:blipFill>
          <p:spPr>
            <a:xfrm>
              <a:off x="204980" y="1442173"/>
              <a:ext cx="11513544" cy="5091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5"/>
            <p:cNvSpPr/>
            <p:nvPr/>
          </p:nvSpPr>
          <p:spPr>
            <a:xfrm>
              <a:off x="315418" y="1557191"/>
              <a:ext cx="11269944" cy="4844808"/>
            </a:xfrm>
            <a:prstGeom prst="rect">
              <a:avLst/>
            </a:prstGeom>
            <a:solidFill>
              <a:srgbClr val="DDEEF2"/>
            </a:solidFill>
            <a:ln w="10775" cap="flat" cmpd="sng">
              <a:solidFill>
                <a:srgbClr val="6361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285750" marR="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r="5351" b="47996"/>
          <a:stretch/>
        </p:blipFill>
        <p:spPr>
          <a:xfrm>
            <a:off x="591947" y="2040481"/>
            <a:ext cx="8373108" cy="36618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25"/>
          <p:cNvSpPr txBox="1">
            <a:spLocks noGrp="1"/>
          </p:cNvSpPr>
          <p:nvPr>
            <p:ph type="subTitle" idx="1"/>
          </p:nvPr>
        </p:nvSpPr>
        <p:spPr>
          <a:xfrm>
            <a:off x="9071786" y="2040481"/>
            <a:ext cx="2406844" cy="358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 dirty="0">
                <a:solidFill>
                  <a:schemeClr val="dk1"/>
                </a:solidFill>
              </a:rPr>
              <a:t>We’re currently at a 12.6% velocity in Sprint 5. Looking to improve on our Rate by being more precise on what we think we can finish within a sprint by considering holidays, fixing bugs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956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0" name="Google Shape;270;p28"/>
          <p:cNvCxnSpPr/>
          <p:nvPr/>
        </p:nvCxnSpPr>
        <p:spPr>
          <a:xfrm>
            <a:off x="9438531" y="2310207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28"/>
          <p:cNvSpPr txBox="1"/>
          <p:nvPr/>
        </p:nvSpPr>
        <p:spPr>
          <a:xfrm>
            <a:off x="8447963" y="334574"/>
            <a:ext cx="3368991" cy="143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cap="none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SPRINT 5:</a:t>
            </a:r>
            <a:br>
              <a:rPr lang="en-US" sz="28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28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BURNDOWN CHART</a:t>
            </a:r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129207" y="145632"/>
            <a:ext cx="8168631" cy="6625698"/>
            <a:chOff x="204980" y="1442173"/>
            <a:chExt cx="11513544" cy="5091791"/>
          </a:xfrm>
        </p:grpSpPr>
        <p:pic>
          <p:nvPicPr>
            <p:cNvPr id="273" name="Google Shape;273;p28" descr="An abstract genetic concept"/>
            <p:cNvPicPr preferRelativeResize="0"/>
            <p:nvPr/>
          </p:nvPicPr>
          <p:blipFill rotWithShape="1">
            <a:blip r:embed="rId3">
              <a:alphaModFix/>
            </a:blip>
            <a:srcRect l="21184" r="21184"/>
            <a:stretch/>
          </p:blipFill>
          <p:spPr>
            <a:xfrm>
              <a:off x="204980" y="1442173"/>
              <a:ext cx="11513544" cy="5091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8"/>
            <p:cNvSpPr/>
            <p:nvPr/>
          </p:nvSpPr>
          <p:spPr>
            <a:xfrm>
              <a:off x="315418" y="1557191"/>
              <a:ext cx="11269944" cy="4844808"/>
            </a:xfrm>
            <a:prstGeom prst="rect">
              <a:avLst/>
            </a:prstGeom>
            <a:solidFill>
              <a:srgbClr val="DDEEF2"/>
            </a:solidFill>
            <a:ln w="10775" cap="flat" cmpd="sng">
              <a:solidFill>
                <a:srgbClr val="6361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285750" marR="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3F7A-E8B5-0EBF-9017-976110C0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61" y="290976"/>
            <a:ext cx="7995801" cy="63043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-127450" y="-217344"/>
            <a:ext cx="3368991" cy="143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dirty="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Velocity </a:t>
            </a:r>
            <a:r>
              <a:rPr lang="en-US" sz="2800" b="1" cap="none" dirty="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:</a:t>
            </a:r>
            <a:b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dirty="0"/>
          </a:p>
        </p:txBody>
      </p: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43A8FD-E2C9-F11D-19D0-DB4D86D2B875}"/>
              </a:ext>
            </a:extLst>
          </p:cNvPr>
          <p:cNvGrpSpPr/>
          <p:nvPr/>
        </p:nvGrpSpPr>
        <p:grpSpPr>
          <a:xfrm>
            <a:off x="3119010" y="109944"/>
            <a:ext cx="8961120" cy="6638112"/>
            <a:chOff x="109728" y="86669"/>
            <a:chExt cx="8961120" cy="6638112"/>
          </a:xfrm>
        </p:grpSpPr>
        <p:grpSp>
          <p:nvGrpSpPr>
            <p:cNvPr id="272" name="Google Shape;272;p28"/>
            <p:cNvGrpSpPr/>
            <p:nvPr/>
          </p:nvGrpSpPr>
          <p:grpSpPr>
            <a:xfrm>
              <a:off x="109728" y="86669"/>
              <a:ext cx="8961120" cy="6638112"/>
              <a:chOff x="204980" y="1442173"/>
              <a:chExt cx="11513544" cy="5091791"/>
            </a:xfrm>
          </p:grpSpPr>
          <p:pic>
            <p:nvPicPr>
              <p:cNvPr id="273" name="Google Shape;273;p28" descr="An abstract genetic concept"/>
              <p:cNvPicPr preferRelativeResize="0"/>
              <p:nvPr/>
            </p:nvPicPr>
            <p:blipFill rotWithShape="1">
              <a:blip r:embed="rId3">
                <a:alphaModFix/>
              </a:blip>
              <a:srcRect l="21184" r="21184"/>
              <a:stretch/>
            </p:blipFill>
            <p:spPr>
              <a:xfrm>
                <a:off x="204980" y="1442173"/>
                <a:ext cx="11513544" cy="50917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4" name="Google Shape;274;p28"/>
              <p:cNvSpPr/>
              <p:nvPr/>
            </p:nvSpPr>
            <p:spPr>
              <a:xfrm>
                <a:off x="315418" y="1557191"/>
                <a:ext cx="11269944" cy="4844808"/>
              </a:xfrm>
              <a:prstGeom prst="rect">
                <a:avLst/>
              </a:prstGeom>
              <a:solidFill>
                <a:srgbClr val="DDEEF2"/>
              </a:solidFill>
              <a:ln w="10775" cap="flat" cmpd="sng">
                <a:solidFill>
                  <a:srgbClr val="6361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285750" marR="0" lvl="0" indent="-17145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2857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F57016-D09E-C6BB-BB9E-846A6C366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382" y="305260"/>
              <a:ext cx="8598430" cy="6185605"/>
            </a:xfrm>
            <a:prstGeom prst="rect">
              <a:avLst/>
            </a:prstGeom>
          </p:spPr>
        </p:pic>
      </p:grpSp>
      <p:sp>
        <p:nvSpPr>
          <p:cNvPr id="5" name="Google Shape;242;p25">
            <a:extLst>
              <a:ext uri="{FF2B5EF4-FFF2-40B4-BE49-F238E27FC236}">
                <a16:creationId xmlns:a16="http://schemas.microsoft.com/office/drawing/2014/main" id="{A4F88D7C-3FDF-950F-AD3B-43F059B02A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623" y="1537561"/>
            <a:ext cx="2406844" cy="358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 dirty="0">
                <a:solidFill>
                  <a:schemeClr val="bg1"/>
                </a:solidFill>
              </a:rPr>
              <a:t>We’re currently at a 12.6% velocity in Sprint 5. Looking to improve on our Rate by being more precise on what we think we can finish within a sprint by considering holidays, fixing bugs etc.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58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/>
        </p:nvSpPr>
        <p:spPr>
          <a:xfrm>
            <a:off x="0" y="269063"/>
            <a:ext cx="12191999" cy="822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Team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D5B1E-974F-476C-A3C9-572D3602E95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/>
          <a:stretch/>
        </p:blipFill>
        <p:spPr>
          <a:xfrm>
            <a:off x="325341" y="1858559"/>
            <a:ext cx="1420670" cy="1464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 preferRelativeResize="0">
            <a:picLocks noGrp="1"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36870" t="4180" r="22271" b="57295"/>
          <a:stretch/>
        </p:blipFill>
        <p:spPr>
          <a:xfrm>
            <a:off x="2161449" y="1906329"/>
            <a:ext cx="1420670" cy="14591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BB597-41F4-432E-8432-8F39511B294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/>
          <a:srcRect l="28770" t="1026" r="26826" b="70752"/>
          <a:stretch/>
        </p:blipFill>
        <p:spPr>
          <a:xfrm>
            <a:off x="4071249" y="1738727"/>
            <a:ext cx="1554245" cy="16632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6"/>
          <a:srcRect l="21580" t="3937" r="23645" b="50856"/>
          <a:stretch/>
        </p:blipFill>
        <p:spPr>
          <a:xfrm>
            <a:off x="8082654" y="1700075"/>
            <a:ext cx="1419209" cy="1626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/>
        </p:nvSpPr>
        <p:spPr>
          <a:xfrm>
            <a:off x="156231" y="3444495"/>
            <a:ext cx="1711325" cy="822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Jephthe Louis-Jacques</a:t>
            </a:r>
          </a:p>
        </p:txBody>
      </p:sp>
      <p:sp>
        <p:nvSpPr>
          <p:cNvPr id="10" name="Subtitle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/>
        </p:nvSpPr>
        <p:spPr>
          <a:xfrm>
            <a:off x="255170" y="4251960"/>
            <a:ext cx="1839845" cy="63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Avenir"/>
              </a:rPr>
              <a:t>Project Manager</a:t>
            </a:r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/>
        </p:nvSpPr>
        <p:spPr>
          <a:xfrm>
            <a:off x="2016122" y="3444495"/>
            <a:ext cx="1711325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Harshal Patil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/>
        </p:nvSpPr>
        <p:spPr>
          <a:xfrm>
            <a:off x="2193954" y="4246316"/>
            <a:ext cx="1724840" cy="63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Avenir"/>
              </a:rPr>
              <a:t>Developer</a:t>
            </a:r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/>
        </p:nvSpPr>
        <p:spPr>
          <a:xfrm>
            <a:off x="3852499" y="3444495"/>
            <a:ext cx="1815136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Samarth Yadav</a:t>
            </a:r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/>
        </p:nvSpPr>
        <p:spPr>
          <a:xfrm>
            <a:off x="7960384" y="4246316"/>
            <a:ext cx="1663751" cy="63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Avenir"/>
              </a:rPr>
              <a:t>Cloud</a:t>
            </a:r>
            <a:r>
              <a:rPr lang="en-US" dirty="0">
                <a:latin typeface="Avenir"/>
              </a:rPr>
              <a:t> </a:t>
            </a:r>
            <a:r>
              <a:rPr lang="en-US" dirty="0">
                <a:solidFill>
                  <a:schemeClr val="accent2"/>
                </a:solidFill>
                <a:latin typeface="Avenir"/>
              </a:rPr>
              <a:t>Engineer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/>
        </p:nvSpPr>
        <p:spPr>
          <a:xfrm>
            <a:off x="9849082" y="3401937"/>
            <a:ext cx="1887946" cy="51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Naga</a:t>
            </a:r>
            <a:r>
              <a:rPr lang="en-US" dirty="0">
                <a:latin typeface="Avenir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Sai</a:t>
            </a:r>
            <a:r>
              <a:rPr lang="en-US" dirty="0">
                <a:latin typeface="Avenir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Kiran</a:t>
            </a:r>
            <a:r>
              <a:rPr lang="en-US" dirty="0">
                <a:latin typeface="Avenir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Nimmakayala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/>
        </p:nvSpPr>
        <p:spPr>
          <a:xfrm>
            <a:off x="10264741" y="4268104"/>
            <a:ext cx="1711572" cy="63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Avenir"/>
              </a:rPr>
              <a:t>Tester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6EC354-03E5-B244-8519-CB9EBAFF2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55" t="8118" r="29673" b="49510"/>
          <a:stretch/>
        </p:blipFill>
        <p:spPr>
          <a:xfrm>
            <a:off x="6112809" y="1662395"/>
            <a:ext cx="1554245" cy="17310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 Placeholder 46">
            <a:extLst>
              <a:ext uri="{FF2B5EF4-FFF2-40B4-BE49-F238E27FC236}">
                <a16:creationId xmlns:a16="http://schemas.microsoft.com/office/drawing/2014/main" id="{067F6ACD-1AAA-8CB0-053E-BFE768BAC061}"/>
              </a:ext>
            </a:extLst>
          </p:cNvPr>
          <p:cNvSpPr txBox="1">
            <a:spLocks/>
          </p:cNvSpPr>
          <p:nvPr/>
        </p:nvSpPr>
        <p:spPr>
          <a:xfrm>
            <a:off x="6351932" y="3491608"/>
            <a:ext cx="1419207" cy="6372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Avenir"/>
              </a:rPr>
              <a:t>Kush</a:t>
            </a:r>
            <a:r>
              <a:rPr lang="en-US" b="1" i="0" dirty="0">
                <a:solidFill>
                  <a:schemeClr val="tx1"/>
                </a:solidFill>
                <a:effectLst/>
                <a:latin typeface="Avenir"/>
              </a:rPr>
              <a:t> </a:t>
            </a:r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Avenir"/>
              </a:rPr>
              <a:t>Shah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Aveni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FC6EDE-5677-A3C8-0DC2-D00E4F8BA3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l="34750" t="20160" r="36923" b="52941"/>
          <a:stretch/>
        </p:blipFill>
        <p:spPr>
          <a:xfrm>
            <a:off x="9994787" y="1687506"/>
            <a:ext cx="1419208" cy="16513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37532A7-A97D-6CBE-E7E0-E503C4FAB4CB}"/>
              </a:ext>
            </a:extLst>
          </p:cNvPr>
          <p:cNvSpPr txBox="1">
            <a:spLocks/>
          </p:cNvSpPr>
          <p:nvPr/>
        </p:nvSpPr>
        <p:spPr>
          <a:xfrm>
            <a:off x="6248811" y="4271605"/>
            <a:ext cx="1711572" cy="63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Avenir"/>
              </a:rPr>
              <a:t>Developer</a:t>
            </a:r>
          </a:p>
          <a:p>
            <a:endParaRPr lang="en-US" dirty="0">
              <a:latin typeface="Avenir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247D69E-6D60-9101-099F-4CFBF44704FB}"/>
              </a:ext>
            </a:extLst>
          </p:cNvPr>
          <p:cNvSpPr txBox="1">
            <a:spLocks/>
          </p:cNvSpPr>
          <p:nvPr/>
        </p:nvSpPr>
        <p:spPr>
          <a:xfrm>
            <a:off x="4171913" y="4268104"/>
            <a:ext cx="1711572" cy="63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Avenir"/>
              </a:rPr>
              <a:t>QA</a:t>
            </a:r>
            <a:r>
              <a:rPr lang="en-US" dirty="0">
                <a:latin typeface="Avenir"/>
              </a:rPr>
              <a:t> </a:t>
            </a:r>
            <a:r>
              <a:rPr lang="en-US" dirty="0">
                <a:solidFill>
                  <a:schemeClr val="accent2"/>
                </a:solidFill>
                <a:latin typeface="Avenir"/>
              </a:rPr>
              <a:t>Analyst</a:t>
            </a:r>
          </a:p>
          <a:p>
            <a:endParaRPr lang="en-US" dirty="0">
              <a:latin typeface="Avenir"/>
            </a:endParaRPr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0B69F28F-A751-23E0-7500-29D86B4B6B4C}"/>
              </a:ext>
            </a:extLst>
          </p:cNvPr>
          <p:cNvSpPr txBox="1">
            <a:spLocks/>
          </p:cNvSpPr>
          <p:nvPr/>
        </p:nvSpPr>
        <p:spPr>
          <a:xfrm>
            <a:off x="8082654" y="3299771"/>
            <a:ext cx="1766428" cy="51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Farhan</a:t>
            </a:r>
            <a:r>
              <a:rPr lang="en-US" b="1" dirty="0">
                <a:latin typeface="Avenir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Pasha</a:t>
            </a:r>
            <a:r>
              <a:rPr lang="en-US" b="1" dirty="0">
                <a:latin typeface="Avenir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venir"/>
              </a:rPr>
              <a:t>Mohammed</a:t>
            </a:r>
          </a:p>
        </p:txBody>
      </p:sp>
    </p:spTree>
    <p:extLst>
      <p:ext uri="{BB962C8B-B14F-4D97-AF65-F5344CB8AC3E}">
        <p14:creationId xmlns:p14="http://schemas.microsoft.com/office/powerpoint/2010/main" val="365655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>
            <a:off x="9438531" y="2310207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26"/>
          <p:cNvSpPr txBox="1"/>
          <p:nvPr/>
        </p:nvSpPr>
        <p:spPr>
          <a:xfrm>
            <a:off x="204980" y="196700"/>
            <a:ext cx="11513544" cy="95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cap="none" dirty="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SPRINT 5:</a:t>
            </a:r>
            <a:b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USER STORIES &amp; ACCEPTANCE CRITERIA</a:t>
            </a:r>
            <a:endParaRPr dirty="0"/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D9F42C-7CD0-12B0-5EB2-7F4804CFF891}"/>
              </a:ext>
            </a:extLst>
          </p:cNvPr>
          <p:cNvGrpSpPr/>
          <p:nvPr/>
        </p:nvGrpSpPr>
        <p:grpSpPr>
          <a:xfrm>
            <a:off x="1295842" y="1235657"/>
            <a:ext cx="9368489" cy="3321843"/>
            <a:chOff x="1295842" y="1235657"/>
            <a:chExt cx="9368489" cy="3321843"/>
          </a:xfrm>
        </p:grpSpPr>
        <p:grpSp>
          <p:nvGrpSpPr>
            <p:cNvPr id="250" name="Google Shape;250;p26"/>
            <p:cNvGrpSpPr/>
            <p:nvPr/>
          </p:nvGrpSpPr>
          <p:grpSpPr>
            <a:xfrm>
              <a:off x="1295842" y="1235657"/>
              <a:ext cx="9368489" cy="3321843"/>
              <a:chOff x="204980" y="1442173"/>
              <a:chExt cx="11513544" cy="5091791"/>
            </a:xfrm>
          </p:grpSpPr>
          <p:pic>
            <p:nvPicPr>
              <p:cNvPr id="251" name="Google Shape;251;p26" descr="An abstract genetic concept"/>
              <p:cNvPicPr preferRelativeResize="0"/>
              <p:nvPr/>
            </p:nvPicPr>
            <p:blipFill rotWithShape="1">
              <a:blip r:embed="rId3">
                <a:alphaModFix/>
              </a:blip>
              <a:srcRect l="21184" r="21184"/>
              <a:stretch/>
            </p:blipFill>
            <p:spPr>
              <a:xfrm>
                <a:off x="204980" y="1442173"/>
                <a:ext cx="11513544" cy="50917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2" name="Google Shape;252;p26"/>
              <p:cNvSpPr/>
              <p:nvPr/>
            </p:nvSpPr>
            <p:spPr>
              <a:xfrm>
                <a:off x="315418" y="1557191"/>
                <a:ext cx="11269944" cy="4844808"/>
              </a:xfrm>
              <a:prstGeom prst="rect">
                <a:avLst/>
              </a:prstGeom>
              <a:solidFill>
                <a:srgbClr val="DDEEF2"/>
              </a:solidFill>
              <a:ln w="10775" cap="flat" cmpd="sng">
                <a:solidFill>
                  <a:srgbClr val="6361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285750" marR="0" lvl="0" indent="-17145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2857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E21AC31-3B20-616C-CED4-4B839B980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705" y="1310694"/>
              <a:ext cx="9152116" cy="316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>
                <a:solidFill>
                  <a:srgbClr val="FFC000"/>
                </a:solidFill>
              </a:rPr>
              <a:t>PROJECT DEMO</a:t>
            </a:r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30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9" name="Google Shape;289;p30"/>
          <p:cNvSpPr/>
          <p:nvPr/>
        </p:nvSpPr>
        <p:spPr>
          <a:xfrm rot="10800000">
            <a:off x="0" y="3428999"/>
            <a:ext cx="12191999" cy="34290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37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ctrTitle"/>
          </p:nvPr>
        </p:nvSpPr>
        <p:spPr>
          <a:xfrm>
            <a:off x="102521" y="382501"/>
            <a:ext cx="11948800" cy="66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b="1">
                <a:solidFill>
                  <a:srgbClr val="FFC000"/>
                </a:solidFill>
              </a:rPr>
              <a:t>DEMO OF NEW CAPABILITIES</a:t>
            </a:r>
            <a:endParaRPr/>
          </a:p>
        </p:txBody>
      </p:sp>
      <p:cxnSp>
        <p:nvCxnSpPr>
          <p:cNvPr id="291" name="Google Shape;291;p30"/>
          <p:cNvCxnSpPr/>
          <p:nvPr/>
        </p:nvCxnSpPr>
        <p:spPr>
          <a:xfrm rot="5400000">
            <a:off x="5826000" y="5435810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30"/>
          <p:cNvSpPr/>
          <p:nvPr/>
        </p:nvSpPr>
        <p:spPr>
          <a:xfrm>
            <a:off x="114668" y="1430056"/>
            <a:ext cx="9120987" cy="5023925"/>
          </a:xfrm>
          <a:prstGeom prst="rect">
            <a:avLst/>
          </a:prstGeom>
          <a:solidFill>
            <a:srgbClr val="BFBFBF"/>
          </a:solidFill>
          <a:ln w="10775" cap="flat" cmpd="sng">
            <a:solidFill>
              <a:srgbClr val="6361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30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4">
            <a:alphaModFix/>
          </a:blip>
          <a:srcRect l="16949" t="6309" r="939" b="14721"/>
          <a:stretch/>
        </p:blipFill>
        <p:spPr>
          <a:xfrm>
            <a:off x="127673" y="1152190"/>
            <a:ext cx="11936653" cy="56191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>
                <a:solidFill>
                  <a:srgbClr val="FFC000"/>
                </a:solidFill>
              </a:rPr>
              <a:t>PRODUCT BACKLOG</a:t>
            </a: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6" name="Google Shape;306;p32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7" name="Google Shape;307;p32"/>
          <p:cNvSpPr/>
          <p:nvPr/>
        </p:nvSpPr>
        <p:spPr>
          <a:xfrm rot="10800000">
            <a:off x="0" y="3428999"/>
            <a:ext cx="12191999" cy="34290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37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32"/>
          <p:cNvSpPr txBox="1">
            <a:spLocks noGrp="1"/>
          </p:cNvSpPr>
          <p:nvPr>
            <p:ph type="ctrTitle"/>
          </p:nvPr>
        </p:nvSpPr>
        <p:spPr>
          <a:xfrm>
            <a:off x="102521" y="382501"/>
            <a:ext cx="11948800" cy="66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b="1">
                <a:solidFill>
                  <a:srgbClr val="FFC000"/>
                </a:solidFill>
              </a:rPr>
              <a:t>PRODUCT BACKLOG</a:t>
            </a:r>
            <a:endParaRPr/>
          </a:p>
        </p:txBody>
      </p:sp>
      <p:cxnSp>
        <p:nvCxnSpPr>
          <p:cNvPr id="309" name="Google Shape;309;p32"/>
          <p:cNvCxnSpPr/>
          <p:nvPr/>
        </p:nvCxnSpPr>
        <p:spPr>
          <a:xfrm rot="5400000">
            <a:off x="5826000" y="5435810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" name="Google Shape;310;p32"/>
          <p:cNvSpPr/>
          <p:nvPr/>
        </p:nvSpPr>
        <p:spPr>
          <a:xfrm>
            <a:off x="1212229" y="1531160"/>
            <a:ext cx="9627400" cy="3242061"/>
          </a:xfrm>
          <a:prstGeom prst="rect">
            <a:avLst/>
          </a:prstGeom>
          <a:solidFill>
            <a:srgbClr val="BFBFBF"/>
          </a:solidFill>
          <a:ln w="10775" cap="flat" cmpd="sng">
            <a:solidFill>
              <a:srgbClr val="6361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628" y="1622400"/>
            <a:ext cx="93726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8" name="Google Shape;318;p33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8298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19" name="Google Shape;319;p33"/>
          <p:cNvSpPr txBox="1">
            <a:spLocks noGrp="1"/>
          </p:cNvSpPr>
          <p:nvPr>
            <p:ph type="ctrTitle"/>
          </p:nvPr>
        </p:nvSpPr>
        <p:spPr>
          <a:xfrm>
            <a:off x="102526" y="217909"/>
            <a:ext cx="11948800" cy="66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b="1" dirty="0">
                <a:solidFill>
                  <a:srgbClr val="FFC000"/>
                </a:solidFill>
              </a:rPr>
              <a:t>SPRINT 6 STORIES IN SCOPE</a:t>
            </a:r>
            <a:endParaRPr dirty="0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5826000" y="5435810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33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DD72E-676F-AA28-468C-DF77FDA1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69" y="1310909"/>
            <a:ext cx="11539262" cy="41249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>
                <a:solidFill>
                  <a:srgbClr val="FFC000"/>
                </a:solidFill>
              </a:rPr>
              <a:t>RETROSPECTIVES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4" name="Google Shape;334;p35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95B3A0-8978-0F98-CE79-34E9517A3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550730"/>
              </p:ext>
            </p:extLst>
          </p:nvPr>
        </p:nvGraphicFramePr>
        <p:xfrm>
          <a:off x="45720" y="905211"/>
          <a:ext cx="1210055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Rockwell"/>
              <a:buNone/>
            </a:pPr>
            <a:r>
              <a:rPr lang="en-US" sz="6000" b="1">
                <a:solidFill>
                  <a:srgbClr val="FFC000"/>
                </a:solidFill>
              </a:rPr>
              <a:t>THANK YOU!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" name="Google Shape;119;p14" descr="An abstract genetic concept"/>
          <p:cNvPicPr preferRelativeResize="0"/>
          <p:nvPr/>
        </p:nvPicPr>
        <p:blipFill rotWithShape="1">
          <a:blip r:embed="rId3">
            <a:alphaModFix/>
          </a:blip>
          <a:srcRect t="21873" b="2187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0" name="Google Shape;120;p14"/>
          <p:cNvCxnSpPr/>
          <p:nvPr/>
        </p:nvCxnSpPr>
        <p:spPr>
          <a:xfrm rot="5400000">
            <a:off x="5826000" y="5435810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ctrTitle"/>
          </p:nvPr>
        </p:nvSpPr>
        <p:spPr>
          <a:xfrm>
            <a:off x="2197100" y="214815"/>
            <a:ext cx="7797799" cy="71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>
                <a:solidFill>
                  <a:srgbClr val="FFC000"/>
                </a:solidFill>
              </a:rPr>
              <a:t>AGENDA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3290734" y="2856197"/>
            <a:ext cx="236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629733" y="2856715"/>
            <a:ext cx="28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627874" y="5672641"/>
            <a:ext cx="21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3448802" y="5713101"/>
            <a:ext cx="131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6414639" y="5704917"/>
            <a:ext cx="184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9146779" y="5672641"/>
            <a:ext cx="165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F0E1D0-F3A3-A136-864E-1DC6DAC51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098997"/>
              </p:ext>
            </p:extLst>
          </p:nvPr>
        </p:nvGraphicFramePr>
        <p:xfrm>
          <a:off x="528522" y="1000687"/>
          <a:ext cx="10590000" cy="53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259692" y="2773363"/>
            <a:ext cx="11643273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Rockwell"/>
              <a:buNone/>
            </a:pPr>
            <a:r>
              <a:rPr lang="en-US" sz="4000" b="1" dirty="0">
                <a:solidFill>
                  <a:srgbClr val="FFC000"/>
                </a:solidFill>
              </a:rPr>
              <a:t>PROJECT OVERVIEW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ctrTitle"/>
          </p:nvPr>
        </p:nvSpPr>
        <p:spPr>
          <a:xfrm>
            <a:off x="7766050" y="1079500"/>
            <a:ext cx="4144596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Rockwell"/>
              <a:buNone/>
            </a:pPr>
            <a:r>
              <a:rPr lang="en-US" sz="3200" dirty="0">
                <a:solidFill>
                  <a:srgbClr val="FFC000"/>
                </a:solidFill>
              </a:rPr>
              <a:t>WHAT IS DOSRI?</a:t>
            </a:r>
            <a:endParaRPr dirty="0"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DO Socially Responsible Investing (DOSRI)</a:t>
            </a:r>
            <a:endParaRPr dirty="0"/>
          </a:p>
        </p:txBody>
      </p:sp>
      <p:pic>
        <p:nvPicPr>
          <p:cNvPr id="141" name="Google Shape;141;p16" descr="An abstract genetic concept"/>
          <p:cNvPicPr preferRelativeResize="0"/>
          <p:nvPr/>
        </p:nvPicPr>
        <p:blipFill rotWithShape="1">
          <a:blip r:embed="rId3">
            <a:alphaModFix/>
          </a:blip>
          <a:srcRect t="6693" r="3" b="6695"/>
          <a:stretch/>
        </p:blipFill>
        <p:spPr>
          <a:xfrm>
            <a:off x="281354" y="323561"/>
            <a:ext cx="7180550" cy="6219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6"/>
          <p:cNvCxnSpPr/>
          <p:nvPr/>
        </p:nvCxnSpPr>
        <p:spPr>
          <a:xfrm>
            <a:off x="9438531" y="369087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16"/>
          <p:cNvSpPr/>
          <p:nvPr/>
        </p:nvSpPr>
        <p:spPr>
          <a:xfrm>
            <a:off x="456580" y="492369"/>
            <a:ext cx="6782550" cy="5880295"/>
          </a:xfrm>
          <a:prstGeom prst="rect">
            <a:avLst/>
          </a:prstGeom>
          <a:solidFill>
            <a:srgbClr val="BFBFBF"/>
          </a:solidFill>
          <a:ln w="107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240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 b="0" i="0" u="none" strike="noStrike" dirty="0" err="1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Dosri</a:t>
            </a: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” is a free website that provides investors insight about publicl</a:t>
            </a:r>
            <a:r>
              <a:rPr lang="en-US" sz="180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y traded </a:t>
            </a: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companies social rating base on the ‘Environmental, Social, &amp; Governance’ (ESG) standard rating.</a:t>
            </a:r>
            <a:endParaRPr dirty="0"/>
          </a:p>
          <a:p>
            <a:pPr marL="285750" marR="0" lvl="0" indent="-285750" algn="l" rtl="0">
              <a:spcBef>
                <a:spcPts val="240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r>
              <a:rPr lang="en-US" sz="180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ovides investors with latest stock price, stock price and third-party brokerages accounts for creating investment accounts if interested in buying the stock</a:t>
            </a:r>
            <a:endParaRPr sz="1800" b="0" i="0" u="none" strike="noStrik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240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The differentiator with the site is to amplify Socially responsible investing amongst investors by quickly helping them identify companies that are sustainable, particularly in the three categories below:</a:t>
            </a:r>
            <a:endParaRPr sz="1800" b="0" i="0" u="none" strike="noStrik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114300" algn="l" rtl="0">
              <a:spcBef>
                <a:spcPts val="240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•"/>
            </a:pPr>
            <a:r>
              <a:rPr lang="en-US" sz="1800" b="1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 - Issues such as climate change and pollution</a:t>
            </a:r>
            <a:endParaRPr dirty="0"/>
          </a:p>
          <a:p>
            <a:pPr marL="4572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•"/>
            </a:pPr>
            <a:r>
              <a:rPr lang="en-US" sz="1800" b="1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 - Issues around workplace practices and human capital</a:t>
            </a:r>
            <a:endParaRPr dirty="0"/>
          </a:p>
          <a:p>
            <a:pPr marL="4572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•"/>
            </a:pPr>
            <a:r>
              <a:rPr lang="en-US" sz="1800" b="1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Governance</a:t>
            </a:r>
            <a:r>
              <a:rPr lang="en-US" sz="1800" b="0" i="0" u="none" strike="noStrik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 - Issues such as executive pay, accounting, and ethics</a:t>
            </a:r>
            <a:endParaRPr sz="180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1841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17"/>
          <p:cNvSpPr txBox="1">
            <a:spLocks noGrp="1"/>
          </p:cNvSpPr>
          <p:nvPr>
            <p:ph type="ctrTitle"/>
          </p:nvPr>
        </p:nvSpPr>
        <p:spPr>
          <a:xfrm>
            <a:off x="1064250" y="222560"/>
            <a:ext cx="4426782" cy="142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b="1" dirty="0">
                <a:solidFill>
                  <a:srgbClr val="FFC000"/>
                </a:solidFill>
              </a:rPr>
              <a:t>PERSONA 1:</a:t>
            </a:r>
            <a:br>
              <a:rPr lang="en-US" dirty="0"/>
            </a:br>
            <a:r>
              <a:rPr lang="en-US" dirty="0"/>
              <a:t>CARLOS, PUBLIC SPEAKER</a:t>
            </a:r>
            <a:endParaRPr dirty="0"/>
          </a:p>
        </p:txBody>
      </p:sp>
      <p:cxnSp>
        <p:nvCxnSpPr>
          <p:cNvPr id="150" name="Google Shape;150;p17"/>
          <p:cNvCxnSpPr/>
          <p:nvPr/>
        </p:nvCxnSpPr>
        <p:spPr>
          <a:xfrm>
            <a:off x="3023391" y="2310207"/>
            <a:ext cx="540000" cy="0"/>
          </a:xfrm>
          <a:prstGeom prst="straightConnector1">
            <a:avLst/>
          </a:prstGeom>
          <a:noFill/>
          <a:ln w="10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subTitle" idx="1"/>
          </p:nvPr>
        </p:nvSpPr>
        <p:spPr>
          <a:xfrm>
            <a:off x="144270" y="1813785"/>
            <a:ext cx="2829656" cy="4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b="1" i="0" u="none" strike="noStrike"/>
              <a:t>Background Profile: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0" i="0" u="none" strike="noStrike"/>
              <a:t>Carlos, a 60 years old, wealthy long-term investors that does financial public speaking, runs his own family office, always looking for new tools to make better investment decisions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0" i="0" u="none" strike="noStrike"/>
              <a:t>Carlos likes to research</a:t>
            </a:r>
            <a:r>
              <a:rPr lang="en-US" sz="1600" i="0"/>
              <a:t> companies and read the latest stories about them to quickly identify their long-term financial positions</a:t>
            </a:r>
            <a:endParaRPr sz="1600"/>
          </a:p>
        </p:txBody>
      </p:sp>
      <p:sp>
        <p:nvSpPr>
          <p:cNvPr id="152" name="Google Shape;152;p17"/>
          <p:cNvSpPr/>
          <p:nvPr/>
        </p:nvSpPr>
        <p:spPr>
          <a:xfrm rot="10800000" flipH="1">
            <a:off x="6555282" y="443194"/>
            <a:ext cx="4989600" cy="5760000"/>
          </a:xfrm>
          <a:custGeom>
            <a:avLst/>
            <a:gdLst/>
            <a:ahLst/>
            <a:cxnLst/>
            <a:rect l="l" t="t" r="r" b="b"/>
            <a:pathLst>
              <a:path w="6660000" h="5760000" extrusionOk="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3" name="Google Shape;153;p17" descr="An abstract genetic concept"/>
          <p:cNvPicPr preferRelativeResize="0"/>
          <p:nvPr/>
        </p:nvPicPr>
        <p:blipFill rotWithShape="1">
          <a:blip r:embed="rId3">
            <a:alphaModFix/>
          </a:blip>
          <a:srcRect t="23417" r="88564" b="18729"/>
          <a:stretch/>
        </p:blipFill>
        <p:spPr>
          <a:xfrm>
            <a:off x="3208838" y="2521802"/>
            <a:ext cx="205057" cy="389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/>
          <p:nvPr/>
        </p:nvSpPr>
        <p:spPr>
          <a:xfrm rot="10800000">
            <a:off x="6555282" y="6203194"/>
            <a:ext cx="4989600" cy="0"/>
          </a:xfrm>
          <a:custGeom>
            <a:avLst/>
            <a:gdLst/>
            <a:ahLst/>
            <a:cxnLst/>
            <a:rect l="l" t="t" r="r" b="b"/>
            <a:pathLst>
              <a:path w="6660000" h="120000" extrusionOk="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lt2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1544882" y="443194"/>
            <a:ext cx="0" cy="5760000"/>
          </a:xfrm>
          <a:custGeom>
            <a:avLst/>
            <a:gdLst/>
            <a:ahLst/>
            <a:cxnLst/>
            <a:rect l="l" t="t" r="r" b="b"/>
            <a:pathLst>
              <a:path w="120000" h="5760000" extrusionOk="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lt2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3728404" y="1813785"/>
            <a:ext cx="2829656" cy="4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None/>
            </a:pPr>
            <a:r>
              <a:rPr lang="en-US" sz="2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Dosri can help?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Carlos can search various publicly traded companies on Dosri and review their financials.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Dosri simultaneously provides google articles related to the searched company for additional insight on performance.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Carlos can search companies on Dosri to gather metrics to better inform his audience of the top performing ESG companies.</a:t>
            </a:r>
            <a:endParaRPr sz="1600" i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7" name="Google Shape;157;p17" descr="An abstract genetic concept"/>
          <p:cNvPicPr preferRelativeResize="0"/>
          <p:nvPr/>
        </p:nvPicPr>
        <p:blipFill rotWithShape="1">
          <a:blip r:embed="rId3">
            <a:alphaModFix/>
          </a:blip>
          <a:srcRect l="21184" r="21184"/>
          <a:stretch/>
        </p:blipFill>
        <p:spPr>
          <a:xfrm>
            <a:off x="6704777" y="618261"/>
            <a:ext cx="4675092" cy="540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4">
            <a:alphaModFix/>
          </a:blip>
          <a:srcRect l="19526" r="15271"/>
          <a:stretch/>
        </p:blipFill>
        <p:spPr>
          <a:xfrm>
            <a:off x="6823469" y="784751"/>
            <a:ext cx="4416617" cy="50846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4" name="Google Shape;164;p18"/>
          <p:cNvCxnSpPr/>
          <p:nvPr/>
        </p:nvCxnSpPr>
        <p:spPr>
          <a:xfrm>
            <a:off x="9438531" y="2310207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18" descr="An abstract genetic concept"/>
          <p:cNvPicPr preferRelativeResize="0"/>
          <p:nvPr/>
        </p:nvPicPr>
        <p:blipFill rotWithShape="1">
          <a:blip r:embed="rId3">
            <a:alphaModFix/>
          </a:blip>
          <a:srcRect l="21184" r="21184"/>
          <a:stretch/>
        </p:blipFill>
        <p:spPr>
          <a:xfrm>
            <a:off x="204980" y="724067"/>
            <a:ext cx="4675092" cy="540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4">
            <a:alphaModFix/>
          </a:blip>
          <a:srcRect l="8900" b="1890"/>
          <a:stretch/>
        </p:blipFill>
        <p:spPr>
          <a:xfrm>
            <a:off x="346452" y="855846"/>
            <a:ext cx="4392148" cy="51463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18"/>
          <p:cNvSpPr txBox="1"/>
          <p:nvPr/>
        </p:nvSpPr>
        <p:spPr>
          <a:xfrm>
            <a:off x="6424407" y="196699"/>
            <a:ext cx="4426782" cy="142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sz="2800" b="1" cap="none" dirty="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PERSONA 2:</a:t>
            </a:r>
            <a:b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2800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DONNA, RECENT GRADUATE</a:t>
            </a:r>
            <a:endParaRPr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5443821" y="1839658"/>
            <a:ext cx="2829656" cy="4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b="1" i="0" u="none" strike="noStrike"/>
              <a:t>Background Profile: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0" i="0" u="none" strike="noStrike"/>
              <a:t>Donna, a 24 years old, recent college graduate that major in product design, currently making 120K USD, identifies as a vegan and cares about the environment.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0" i="0" u="none" strike="noStrike"/>
              <a:t>She sees the value of investing her dispensable money, but she is new to the </a:t>
            </a:r>
            <a:r>
              <a:rPr lang="en-US" sz="1600" i="0"/>
              <a:t>finance</a:t>
            </a:r>
            <a:r>
              <a:rPr lang="en-US" sz="1600" b="0" i="0" u="none" strike="noStrike"/>
              <a:t> and conscious of companies that are known for conducting unethical practices.  </a:t>
            </a:r>
            <a:br>
              <a:rPr lang="en-US" sz="1600"/>
            </a:br>
            <a:endParaRPr sz="1600"/>
          </a:p>
        </p:txBody>
      </p:sp>
      <p:pic>
        <p:nvPicPr>
          <p:cNvPr id="169" name="Google Shape;169;p18" descr="An abstract genetic concept"/>
          <p:cNvPicPr preferRelativeResize="0"/>
          <p:nvPr/>
        </p:nvPicPr>
        <p:blipFill rotWithShape="1">
          <a:blip r:embed="rId3">
            <a:alphaModFix/>
          </a:blip>
          <a:srcRect t="23417" r="88564" b="18729"/>
          <a:stretch/>
        </p:blipFill>
        <p:spPr>
          <a:xfrm>
            <a:off x="8500824" y="1839658"/>
            <a:ext cx="253972" cy="482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9015892" y="1839658"/>
            <a:ext cx="2829656" cy="4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None/>
            </a:pPr>
            <a:r>
              <a:rPr lang="en-US" sz="2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Dosri can help?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Donna can search various publicly traded companies on Dosri and review their financials.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Dosri simultaneously provides google articles related to the searched company for additional insight on performance.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If Donna is ready to make an investment, Dosri provides quick access links to investment brokerages at real time.</a:t>
            </a:r>
            <a:endParaRPr sz="1600" i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1064250" y="222560"/>
            <a:ext cx="4426782" cy="142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Rockwell"/>
              <a:buNone/>
            </a:pPr>
            <a:r>
              <a:rPr lang="en-US" b="1">
                <a:solidFill>
                  <a:srgbClr val="FFC000"/>
                </a:solidFill>
              </a:rPr>
              <a:t>PERSONA 3:</a:t>
            </a:r>
            <a:br>
              <a:rPr lang="en-US"/>
            </a:br>
            <a:r>
              <a:rPr lang="en-US"/>
              <a:t>PAUL, INVESTOR</a:t>
            </a:r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3023391" y="2310207"/>
            <a:ext cx="540000" cy="0"/>
          </a:xfrm>
          <a:prstGeom prst="straightConnector1">
            <a:avLst/>
          </a:prstGeom>
          <a:noFill/>
          <a:ln w="10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44270" y="1813785"/>
            <a:ext cx="2829656" cy="4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b="1" i="0" u="none" strike="noStrike" dirty="0"/>
              <a:t>Background Profile: 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0" i="0" u="none" strike="noStrike" dirty="0"/>
              <a:t>Paul, 26 years old, a recent college graduate working as an investment advisor at a Bank, is aiming to bring more value himself to the Bank and all the customers. 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0" i="0" u="none" strike="noStrike" dirty="0"/>
              <a:t>His thinking is not only are investments in socially responsible assets vastly growing. The market shows that this interest stems to a significant extent from investors trying to align their investments with their social preferences. </a:t>
            </a:r>
            <a:endParaRPr sz="1600" dirty="0"/>
          </a:p>
        </p:txBody>
      </p:sp>
      <p:sp>
        <p:nvSpPr>
          <p:cNvPr id="179" name="Google Shape;179;p19"/>
          <p:cNvSpPr/>
          <p:nvPr/>
        </p:nvSpPr>
        <p:spPr>
          <a:xfrm rot="10800000" flipH="1">
            <a:off x="6555282" y="443194"/>
            <a:ext cx="4989600" cy="5760000"/>
          </a:xfrm>
          <a:custGeom>
            <a:avLst/>
            <a:gdLst/>
            <a:ahLst/>
            <a:cxnLst/>
            <a:rect l="l" t="t" r="r" b="b"/>
            <a:pathLst>
              <a:path w="6660000" h="5760000" extrusionOk="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0" name="Google Shape;180;p19" descr="An abstract genetic concept"/>
          <p:cNvPicPr preferRelativeResize="0"/>
          <p:nvPr/>
        </p:nvPicPr>
        <p:blipFill rotWithShape="1">
          <a:blip r:embed="rId3">
            <a:alphaModFix/>
          </a:blip>
          <a:srcRect t="23417" r="88564" b="18729"/>
          <a:stretch/>
        </p:blipFill>
        <p:spPr>
          <a:xfrm>
            <a:off x="3208838" y="2521802"/>
            <a:ext cx="205057" cy="389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 rot="10800000">
            <a:off x="6555282" y="6203194"/>
            <a:ext cx="4989600" cy="0"/>
          </a:xfrm>
          <a:custGeom>
            <a:avLst/>
            <a:gdLst/>
            <a:ahLst/>
            <a:cxnLst/>
            <a:rect l="l" t="t" r="r" b="b"/>
            <a:pathLst>
              <a:path w="6660000" h="120000" extrusionOk="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lt2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11544882" y="443194"/>
            <a:ext cx="0" cy="5760000"/>
          </a:xfrm>
          <a:custGeom>
            <a:avLst/>
            <a:gdLst/>
            <a:ahLst/>
            <a:cxnLst/>
            <a:rect l="l" t="t" r="r" b="b"/>
            <a:pathLst>
              <a:path w="120000" h="5760000" extrusionOk="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lt2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728404" y="1813785"/>
            <a:ext cx="2829656" cy="4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B5E6"/>
              </a:buClr>
              <a:buSzPts val="2000"/>
              <a:buFont typeface="Noto Sans Symbols"/>
              <a:buNone/>
            </a:pPr>
            <a:r>
              <a:rPr lang="en-US" sz="2000" b="1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</a:t>
            </a:r>
            <a:r>
              <a:rPr lang="en-US" sz="2000" b="1" i="0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Dosri</a:t>
            </a:r>
            <a:r>
              <a:rPr lang="en-US" sz="2000" b="1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can help? 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Dosri</a:t>
            </a: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helps Paul as he can review SR companies with a sustainable business plan and can get more accurate information for investment.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i="0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Dosri</a:t>
            </a: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helps provide insights into the company’s financial growth with user friendly UI.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6B5E6"/>
              </a:buClr>
              <a:buSzPts val="1600"/>
              <a:buFont typeface="Arial"/>
              <a:buChar char="•"/>
            </a:pP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As Paul is completes his review process; </a:t>
            </a:r>
            <a:r>
              <a:rPr lang="en-US" sz="1600" i="0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Dosri</a:t>
            </a:r>
            <a:r>
              <a:rPr lang="en-US" sz="1600" i="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provides quick links to investment brokerages in real-time.</a:t>
            </a:r>
            <a:endParaRPr dirty="0"/>
          </a:p>
        </p:txBody>
      </p:sp>
      <p:pic>
        <p:nvPicPr>
          <p:cNvPr id="184" name="Google Shape;184;p19" descr="An abstract genetic concept"/>
          <p:cNvPicPr preferRelativeResize="0"/>
          <p:nvPr/>
        </p:nvPicPr>
        <p:blipFill rotWithShape="1">
          <a:blip r:embed="rId3">
            <a:alphaModFix/>
          </a:blip>
          <a:srcRect l="21184" r="21184"/>
          <a:stretch/>
        </p:blipFill>
        <p:spPr>
          <a:xfrm>
            <a:off x="6704777" y="632329"/>
            <a:ext cx="4675092" cy="540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r="-15644"/>
          <a:stretch/>
        </p:blipFill>
        <p:spPr>
          <a:xfrm>
            <a:off x="6890142" y="804410"/>
            <a:ext cx="4989592" cy="503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FD47-BAF1-FB10-8D3C-A6761634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FFC000"/>
                </a:solidFill>
              </a:rPr>
              <a:t>MVP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EFBB4-141D-2A49-34CB-8D815AF5E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User can enter company name in search bar, Search bar detects and gives automatic recommendation of a company name before entering full details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Once the company name is entered user should be able to  click submit button , Resulted ESG Data is displayed in Tabular forms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Environmental score of a particular company will be displayed individually apart from ESG total rating, Company's information is displayed and it shows along with the environmental score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Environmental, social and governance total ESG score to determine corporate sustainability , Resulted ESG Data is displayed in Tabular forms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Historical data of a company is also available in DOSRI website, Data is returned in Tabular form.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1566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1251</Words>
  <Application>Microsoft Office PowerPoint</Application>
  <PresentationFormat>Widescreen</PresentationFormat>
  <Paragraphs>163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</vt:lpstr>
      <vt:lpstr>Noto Sans Symbols</vt:lpstr>
      <vt:lpstr>Rockwell</vt:lpstr>
      <vt:lpstr>LeafVTI</vt:lpstr>
      <vt:lpstr>DOSRI:   AMPLIFYING SOCIALLY RESPONSIBLE INVESTING (SRI)   PRESENTATION 5</vt:lpstr>
      <vt:lpstr>PowerPoint Presentation</vt:lpstr>
      <vt:lpstr>AGENDA</vt:lpstr>
      <vt:lpstr>PROJECT OVERVIEW </vt:lpstr>
      <vt:lpstr>WHAT IS DOSRI?</vt:lpstr>
      <vt:lpstr>PERSONA 1: CARLOS, PUBLIC SPEAKER</vt:lpstr>
      <vt:lpstr>PowerPoint Presentation</vt:lpstr>
      <vt:lpstr>PERSONA 3: PAUL, INVESTOR</vt:lpstr>
      <vt:lpstr>MVP </vt:lpstr>
      <vt:lpstr>Architecture Design</vt:lpstr>
      <vt:lpstr>LOOKING FORWARD INTO THE SEMESTER</vt:lpstr>
      <vt:lpstr>PowerPoint Presentation</vt:lpstr>
      <vt:lpstr>SPRINT 4 VS SPRINT 5</vt:lpstr>
      <vt:lpstr>PowerPoint Presentation</vt:lpstr>
      <vt:lpstr>PowerPoint Presentation</vt:lpstr>
      <vt:lpstr>SPRINT 5</vt:lpstr>
      <vt:lpstr>PowerPoint Presentation</vt:lpstr>
      <vt:lpstr>PowerPoint Presentation</vt:lpstr>
      <vt:lpstr>PowerPoint Presentation</vt:lpstr>
      <vt:lpstr>PowerPoint Presentation</vt:lpstr>
      <vt:lpstr>PROJECT DEMO</vt:lpstr>
      <vt:lpstr>DEMO OF NEW CAPABILITIES</vt:lpstr>
      <vt:lpstr>PRODUCT BACKLOG</vt:lpstr>
      <vt:lpstr>PRODUCT BACKLOG</vt:lpstr>
      <vt:lpstr>SPRINT 6 STORIES IN SCOPE</vt:lpstr>
      <vt:lpstr>RETROSPECTIVES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DOSRI:   AMPLIFYING SOCIALLY RESPONSIBLE INVESTING (SRI)   PRESENTATION 5</dc:title>
  <cp:lastModifiedBy>Harshal Patil</cp:lastModifiedBy>
  <cp:revision>6</cp:revision>
  <dcterms:modified xsi:type="dcterms:W3CDTF">2022-09-29T13:41:39Z</dcterms:modified>
</cp:coreProperties>
</file>